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1" r:id="rId6"/>
    <p:sldId id="262" r:id="rId7"/>
    <p:sldId id="271" r:id="rId8"/>
    <p:sldId id="265" r:id="rId9"/>
    <p:sldId id="273" r:id="rId10"/>
    <p:sldId id="266" r:id="rId11"/>
    <p:sldId id="267" r:id="rId12"/>
    <p:sldId id="270" r:id="rId13"/>
    <p:sldId id="269" r:id="rId14"/>
  </p:sldIdLst>
  <p:sldSz cx="18288000" cy="10287000"/>
  <p:notesSz cx="6858000" cy="9144000"/>
  <p:embeddedFontLst>
    <p:embeddedFont>
      <p:font typeface="Calibri" panose="020F0502020204030204" pitchFamily="34" charset="0"/>
      <p:regular r:id="rId15"/>
      <p:bold r:id="rId16"/>
      <p:italic r:id="rId17"/>
      <p:boldItalic r:id="rId18"/>
    </p:embeddedFont>
    <p:embeddedFont>
      <p:font typeface="Eczar Bold" panose="020B0604020202020204" charset="0"/>
      <p:regular r:id="rId19"/>
    </p:embeddedFont>
    <p:embeddedFont>
      <p:font typeface="Public Sans" panose="020B0604020202020204" charset="0"/>
      <p:regular r:id="rId20"/>
    </p:embeddedFont>
    <p:embeddedFont>
      <p:font typeface="Raleway" panose="020B0604020202020204" charset="0"/>
      <p:regular r:id="rId21"/>
    </p:embeddedFont>
    <p:embeddedFont>
      <p:font typeface="Raleway Bold" panose="020B0604020202020204" charset="0"/>
      <p:regular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2" d="100"/>
          <a:sy n="52" d="100"/>
        </p:scale>
        <p:origin x="40" y="2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8.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3/9/2024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3/9/2024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3/9/2024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3/9/2024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3/9/2024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2.svg"/></Relationships>
</file>

<file path=ppt/slides/_rels/slide1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2.svg"/><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2.svg"/><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4.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2.svg"/><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4.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4.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4.png"/><Relationship Id="rId4" Type="http://schemas.openxmlformats.org/officeDocument/2006/relationships/image" Target="../media/image2.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EFAFF"/>
        </a:solidFill>
        <a:effectLst/>
      </p:bgPr>
    </p:bg>
    <p:spTree>
      <p:nvGrpSpPr>
        <p:cNvPr id="1" name=""/>
        <p:cNvGrpSpPr/>
        <p:nvPr/>
      </p:nvGrpSpPr>
      <p:grpSpPr>
        <a:xfrm>
          <a:off x="0" y="0"/>
          <a:ext cx="0" cy="0"/>
          <a:chOff x="0" y="0"/>
          <a:chExt cx="0" cy="0"/>
        </a:xfrm>
      </p:grpSpPr>
      <p:sp>
        <p:nvSpPr>
          <p:cNvPr id="2" name="Freeform 2"/>
          <p:cNvSpPr/>
          <p:nvPr/>
        </p:nvSpPr>
        <p:spPr>
          <a:xfrm rot="2984660">
            <a:off x="15459392" y="3586957"/>
            <a:ext cx="5029200" cy="4114800"/>
          </a:xfrm>
          <a:custGeom>
            <a:avLst/>
            <a:gdLst/>
            <a:ahLst/>
            <a:cxnLst/>
            <a:rect l="l" t="t" r="r" b="b"/>
            <a:pathLst>
              <a:path w="5029200" h="4114800">
                <a:moveTo>
                  <a:pt x="0" y="0"/>
                </a:moveTo>
                <a:lnTo>
                  <a:pt x="5029200" y="0"/>
                </a:lnTo>
                <a:lnTo>
                  <a:pt x="50292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0119339" y="-4507184"/>
            <a:ext cx="10029895" cy="9014368"/>
          </a:xfrm>
          <a:custGeom>
            <a:avLst/>
            <a:gdLst/>
            <a:ahLst/>
            <a:cxnLst/>
            <a:rect l="l" t="t" r="r" b="b"/>
            <a:pathLst>
              <a:path w="10029895" h="9014368">
                <a:moveTo>
                  <a:pt x="0" y="0"/>
                </a:moveTo>
                <a:lnTo>
                  <a:pt x="10029894" y="0"/>
                </a:lnTo>
                <a:lnTo>
                  <a:pt x="10029894" y="9014368"/>
                </a:lnTo>
                <a:lnTo>
                  <a:pt x="0" y="9014368"/>
                </a:lnTo>
                <a:lnTo>
                  <a:pt x="0" y="0"/>
                </a:lnTo>
                <a:close/>
              </a:path>
            </a:pathLst>
          </a:custGeom>
          <a:blipFill>
            <a:blip r:embed="rId4"/>
            <a:stretch>
              <a:fillRect/>
            </a:stretch>
          </a:blipFill>
        </p:spPr>
      </p:sp>
      <p:sp>
        <p:nvSpPr>
          <p:cNvPr id="4" name="Freeform 4"/>
          <p:cNvSpPr/>
          <p:nvPr/>
        </p:nvSpPr>
        <p:spPr>
          <a:xfrm rot="-1264648">
            <a:off x="-2042291" y="3086100"/>
            <a:ext cx="5029200" cy="4114800"/>
          </a:xfrm>
          <a:custGeom>
            <a:avLst/>
            <a:gdLst/>
            <a:ahLst/>
            <a:cxnLst/>
            <a:rect l="l" t="t" r="r" b="b"/>
            <a:pathLst>
              <a:path w="5029200" h="4114800">
                <a:moveTo>
                  <a:pt x="0" y="0"/>
                </a:moveTo>
                <a:lnTo>
                  <a:pt x="5029200" y="0"/>
                </a:lnTo>
                <a:lnTo>
                  <a:pt x="50292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a:off x="-5014947" y="4938208"/>
            <a:ext cx="10029895" cy="9014368"/>
          </a:xfrm>
          <a:custGeom>
            <a:avLst/>
            <a:gdLst/>
            <a:ahLst/>
            <a:cxnLst/>
            <a:rect l="l" t="t" r="r" b="b"/>
            <a:pathLst>
              <a:path w="10029895" h="9014368">
                <a:moveTo>
                  <a:pt x="0" y="0"/>
                </a:moveTo>
                <a:lnTo>
                  <a:pt x="10029894" y="0"/>
                </a:lnTo>
                <a:lnTo>
                  <a:pt x="10029894" y="9014368"/>
                </a:lnTo>
                <a:lnTo>
                  <a:pt x="0" y="9014368"/>
                </a:lnTo>
                <a:lnTo>
                  <a:pt x="0" y="0"/>
                </a:lnTo>
                <a:close/>
              </a:path>
            </a:pathLst>
          </a:custGeom>
          <a:blipFill>
            <a:blip r:embed="rId4"/>
            <a:stretch>
              <a:fillRect/>
            </a:stretch>
          </a:blipFill>
        </p:spPr>
      </p:sp>
      <p:sp>
        <p:nvSpPr>
          <p:cNvPr id="6" name="Freeform 6"/>
          <p:cNvSpPr/>
          <p:nvPr/>
        </p:nvSpPr>
        <p:spPr>
          <a:xfrm>
            <a:off x="14584680" y="-2449784"/>
            <a:ext cx="7406640" cy="8229600"/>
          </a:xfrm>
          <a:custGeom>
            <a:avLst/>
            <a:gdLst/>
            <a:ahLst/>
            <a:cxnLst/>
            <a:rect l="l" t="t" r="r" b="b"/>
            <a:pathLst>
              <a:path w="7406640" h="8229600">
                <a:moveTo>
                  <a:pt x="0" y="0"/>
                </a:moveTo>
                <a:lnTo>
                  <a:pt x="7406640" y="0"/>
                </a:lnTo>
                <a:lnTo>
                  <a:pt x="7406640" y="8229600"/>
                </a:lnTo>
                <a:lnTo>
                  <a:pt x="0" y="8229600"/>
                </a:lnTo>
                <a:lnTo>
                  <a:pt x="0" y="0"/>
                </a:lnTo>
                <a:close/>
              </a:path>
            </a:pathLst>
          </a:custGeom>
          <a:blipFill>
            <a:blip r:embed="rId5"/>
            <a:stretch>
              <a:fillRect/>
            </a:stretch>
          </a:blipFill>
        </p:spPr>
      </p:sp>
      <p:sp>
        <p:nvSpPr>
          <p:cNvPr id="7" name="Freeform 7"/>
          <p:cNvSpPr/>
          <p:nvPr/>
        </p:nvSpPr>
        <p:spPr>
          <a:xfrm rot="6495018">
            <a:off x="-1249695" y="5438343"/>
            <a:ext cx="7406640" cy="8229600"/>
          </a:xfrm>
          <a:custGeom>
            <a:avLst/>
            <a:gdLst/>
            <a:ahLst/>
            <a:cxnLst/>
            <a:rect l="l" t="t" r="r" b="b"/>
            <a:pathLst>
              <a:path w="7406640" h="8229600">
                <a:moveTo>
                  <a:pt x="0" y="0"/>
                </a:moveTo>
                <a:lnTo>
                  <a:pt x="7406640" y="0"/>
                </a:lnTo>
                <a:lnTo>
                  <a:pt x="7406640" y="8229600"/>
                </a:lnTo>
                <a:lnTo>
                  <a:pt x="0" y="8229600"/>
                </a:lnTo>
                <a:lnTo>
                  <a:pt x="0" y="0"/>
                </a:lnTo>
                <a:close/>
              </a:path>
            </a:pathLst>
          </a:custGeom>
          <a:blipFill>
            <a:blip r:embed="rId5"/>
            <a:stretch>
              <a:fillRect/>
            </a:stretch>
          </a:blipFill>
        </p:spPr>
      </p:sp>
      <p:sp>
        <p:nvSpPr>
          <p:cNvPr id="8" name="TextBox 8"/>
          <p:cNvSpPr txBox="1"/>
          <p:nvPr/>
        </p:nvSpPr>
        <p:spPr>
          <a:xfrm>
            <a:off x="810188" y="2829954"/>
            <a:ext cx="16667624" cy="1762137"/>
          </a:xfrm>
          <a:prstGeom prst="rect">
            <a:avLst/>
          </a:prstGeom>
        </p:spPr>
        <p:txBody>
          <a:bodyPr lIns="0" tIns="0" rIns="0" bIns="0" rtlCol="0" anchor="t">
            <a:spAutoFit/>
          </a:bodyPr>
          <a:lstStyle/>
          <a:p>
            <a:pPr algn="ctr">
              <a:lnSpc>
                <a:spcPts val="6902"/>
              </a:lnSpc>
            </a:pPr>
            <a:r>
              <a:rPr lang="en-US" sz="6001">
                <a:solidFill>
                  <a:srgbClr val="273384"/>
                </a:solidFill>
                <a:latin typeface="Eczar Bold"/>
              </a:rPr>
              <a:t>PREDICTION OF CUTOMER CHURN: SYRIATEL TELECOMMUNICATIONS</a:t>
            </a:r>
          </a:p>
        </p:txBody>
      </p:sp>
      <p:sp>
        <p:nvSpPr>
          <p:cNvPr id="9" name="Freeform 9"/>
          <p:cNvSpPr/>
          <p:nvPr/>
        </p:nvSpPr>
        <p:spPr>
          <a:xfrm rot="-2700000">
            <a:off x="-1551070" y="-4895564"/>
            <a:ext cx="7406640" cy="8229600"/>
          </a:xfrm>
          <a:custGeom>
            <a:avLst/>
            <a:gdLst/>
            <a:ahLst/>
            <a:cxnLst/>
            <a:rect l="l" t="t" r="r" b="b"/>
            <a:pathLst>
              <a:path w="7406640" h="8229600">
                <a:moveTo>
                  <a:pt x="0" y="0"/>
                </a:moveTo>
                <a:lnTo>
                  <a:pt x="7406640" y="0"/>
                </a:lnTo>
                <a:lnTo>
                  <a:pt x="7406640" y="8229600"/>
                </a:lnTo>
                <a:lnTo>
                  <a:pt x="0" y="8229600"/>
                </a:lnTo>
                <a:lnTo>
                  <a:pt x="0" y="0"/>
                </a:lnTo>
                <a:close/>
              </a:path>
            </a:pathLst>
          </a:custGeom>
          <a:blipFill>
            <a:blip r:embed="rId5"/>
            <a:stretch>
              <a:fillRect/>
            </a:stretch>
          </a:blipFill>
        </p:spPr>
      </p:sp>
      <p:sp>
        <p:nvSpPr>
          <p:cNvPr id="10" name="Freeform 10"/>
          <p:cNvSpPr/>
          <p:nvPr/>
        </p:nvSpPr>
        <p:spPr>
          <a:xfrm rot="-3442328">
            <a:off x="12759754" y="6160928"/>
            <a:ext cx="7406640" cy="8229600"/>
          </a:xfrm>
          <a:custGeom>
            <a:avLst/>
            <a:gdLst/>
            <a:ahLst/>
            <a:cxnLst/>
            <a:rect l="l" t="t" r="r" b="b"/>
            <a:pathLst>
              <a:path w="7406640" h="8229600">
                <a:moveTo>
                  <a:pt x="0" y="0"/>
                </a:moveTo>
                <a:lnTo>
                  <a:pt x="7406640" y="0"/>
                </a:lnTo>
                <a:lnTo>
                  <a:pt x="7406640" y="8229600"/>
                </a:lnTo>
                <a:lnTo>
                  <a:pt x="0" y="8229600"/>
                </a:lnTo>
                <a:lnTo>
                  <a:pt x="0" y="0"/>
                </a:lnTo>
                <a:close/>
              </a:path>
            </a:pathLst>
          </a:custGeom>
          <a:blipFill>
            <a:blip r:embed="rId5"/>
            <a:stretch>
              <a:fillRect/>
            </a:stretch>
          </a:blipFill>
        </p:spPr>
      </p:sp>
      <p:grpSp>
        <p:nvGrpSpPr>
          <p:cNvPr id="11" name="Group 11"/>
          <p:cNvGrpSpPr/>
          <p:nvPr/>
        </p:nvGrpSpPr>
        <p:grpSpPr>
          <a:xfrm>
            <a:off x="6406541" y="337325"/>
            <a:ext cx="5474919" cy="2093047"/>
            <a:chOff x="0" y="0"/>
            <a:chExt cx="7299891" cy="2790730"/>
          </a:xfrm>
        </p:grpSpPr>
        <p:sp>
          <p:nvSpPr>
            <p:cNvPr id="12" name="Freeform 12"/>
            <p:cNvSpPr/>
            <p:nvPr/>
          </p:nvSpPr>
          <p:spPr>
            <a:xfrm>
              <a:off x="2025483" y="0"/>
              <a:ext cx="3248925" cy="2215176"/>
            </a:xfrm>
            <a:custGeom>
              <a:avLst/>
              <a:gdLst/>
              <a:ahLst/>
              <a:cxnLst/>
              <a:rect l="l" t="t" r="r" b="b"/>
              <a:pathLst>
                <a:path w="3248925" h="2215176">
                  <a:moveTo>
                    <a:pt x="0" y="0"/>
                  </a:moveTo>
                  <a:lnTo>
                    <a:pt x="3248925" y="0"/>
                  </a:lnTo>
                  <a:lnTo>
                    <a:pt x="3248925" y="2215176"/>
                  </a:lnTo>
                  <a:lnTo>
                    <a:pt x="0" y="22151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3" name="TextBox 13"/>
            <p:cNvSpPr txBox="1"/>
            <p:nvPr/>
          </p:nvSpPr>
          <p:spPr>
            <a:xfrm>
              <a:off x="0" y="2148501"/>
              <a:ext cx="7299891" cy="642229"/>
            </a:xfrm>
            <a:prstGeom prst="rect">
              <a:avLst/>
            </a:prstGeom>
          </p:spPr>
          <p:txBody>
            <a:bodyPr lIns="0" tIns="0" rIns="0" bIns="0" rtlCol="0" anchor="t">
              <a:spAutoFit/>
            </a:bodyPr>
            <a:lstStyle/>
            <a:p>
              <a:pPr algn="ctr">
                <a:lnSpc>
                  <a:spcPts val="4032"/>
                </a:lnSpc>
              </a:pPr>
              <a:r>
                <a:rPr lang="en-US" sz="2880">
                  <a:solidFill>
                    <a:srgbClr val="A88353"/>
                  </a:solidFill>
                  <a:latin typeface="Public Sans"/>
                </a:rPr>
                <a:t>Your Group</a:t>
              </a:r>
            </a:p>
          </p:txBody>
        </p:sp>
      </p:grpSp>
      <p:sp>
        <p:nvSpPr>
          <p:cNvPr id="14" name="TextBox 14"/>
          <p:cNvSpPr txBox="1"/>
          <p:nvPr/>
        </p:nvSpPr>
        <p:spPr>
          <a:xfrm>
            <a:off x="2554146" y="8391896"/>
            <a:ext cx="13179708" cy="694690"/>
          </a:xfrm>
          <a:prstGeom prst="rect">
            <a:avLst/>
          </a:prstGeom>
        </p:spPr>
        <p:txBody>
          <a:bodyPr lIns="0" tIns="0" rIns="0" bIns="0" rtlCol="0" anchor="t">
            <a:spAutoFit/>
          </a:bodyPr>
          <a:lstStyle/>
          <a:p>
            <a:pPr algn="ctr">
              <a:lnSpc>
                <a:spcPts val="5705"/>
              </a:lnSpc>
            </a:pPr>
            <a:r>
              <a:rPr lang="en-US" sz="3500">
                <a:solidFill>
                  <a:srgbClr val="000000"/>
                </a:solidFill>
                <a:latin typeface="Raleway"/>
              </a:rPr>
              <a:t>Presented by: Joyce Chepngeno</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EEFAFF"/>
        </a:solidFill>
        <a:effectLst/>
      </p:bgPr>
    </p:bg>
    <p:spTree>
      <p:nvGrpSpPr>
        <p:cNvPr id="1" name=""/>
        <p:cNvGrpSpPr/>
        <p:nvPr/>
      </p:nvGrpSpPr>
      <p:grpSpPr>
        <a:xfrm>
          <a:off x="0" y="0"/>
          <a:ext cx="0" cy="0"/>
          <a:chOff x="0" y="0"/>
          <a:chExt cx="0" cy="0"/>
        </a:xfrm>
      </p:grpSpPr>
      <p:sp>
        <p:nvSpPr>
          <p:cNvPr id="2" name="Freeform 2"/>
          <p:cNvSpPr/>
          <p:nvPr/>
        </p:nvSpPr>
        <p:spPr>
          <a:xfrm rot="-2700000">
            <a:off x="5453136" y="-4416433"/>
            <a:ext cx="9152475" cy="8229600"/>
          </a:xfrm>
          <a:custGeom>
            <a:avLst/>
            <a:gdLst/>
            <a:ahLst/>
            <a:cxnLst/>
            <a:rect l="l" t="t" r="r" b="b"/>
            <a:pathLst>
              <a:path w="9152475" h="8229600">
                <a:moveTo>
                  <a:pt x="0" y="0"/>
                </a:moveTo>
                <a:lnTo>
                  <a:pt x="9152475" y="0"/>
                </a:lnTo>
                <a:lnTo>
                  <a:pt x="9152475" y="8229600"/>
                </a:lnTo>
                <a:lnTo>
                  <a:pt x="0" y="8229600"/>
                </a:lnTo>
                <a:lnTo>
                  <a:pt x="0" y="0"/>
                </a:lnTo>
                <a:close/>
              </a:path>
            </a:pathLst>
          </a:custGeom>
          <a:blipFill>
            <a:blip r:embed="rId2"/>
            <a:stretch>
              <a:fillRect/>
            </a:stretch>
          </a:blipFill>
        </p:spPr>
      </p:sp>
      <p:sp>
        <p:nvSpPr>
          <p:cNvPr id="3" name="Freeform 3"/>
          <p:cNvSpPr/>
          <p:nvPr/>
        </p:nvSpPr>
        <p:spPr>
          <a:xfrm rot="-2700000">
            <a:off x="-4318660" y="8460554"/>
            <a:ext cx="9152475" cy="8229600"/>
          </a:xfrm>
          <a:custGeom>
            <a:avLst/>
            <a:gdLst/>
            <a:ahLst/>
            <a:cxnLst/>
            <a:rect l="l" t="t" r="r" b="b"/>
            <a:pathLst>
              <a:path w="9152475" h="8229600">
                <a:moveTo>
                  <a:pt x="0" y="0"/>
                </a:moveTo>
                <a:lnTo>
                  <a:pt x="9152475" y="0"/>
                </a:lnTo>
                <a:lnTo>
                  <a:pt x="9152475" y="8229600"/>
                </a:lnTo>
                <a:lnTo>
                  <a:pt x="0" y="8229600"/>
                </a:lnTo>
                <a:lnTo>
                  <a:pt x="0" y="0"/>
                </a:lnTo>
                <a:close/>
              </a:path>
            </a:pathLst>
          </a:custGeom>
          <a:blipFill>
            <a:blip r:embed="rId2"/>
            <a:stretch>
              <a:fillRect/>
            </a:stretch>
          </a:blipFill>
        </p:spPr>
      </p:sp>
      <p:sp>
        <p:nvSpPr>
          <p:cNvPr id="4" name="Freeform 4"/>
          <p:cNvSpPr/>
          <p:nvPr/>
        </p:nvSpPr>
        <p:spPr>
          <a:xfrm rot="1120160">
            <a:off x="2750753" y="9227994"/>
            <a:ext cx="3664150" cy="2997941"/>
          </a:xfrm>
          <a:custGeom>
            <a:avLst/>
            <a:gdLst/>
            <a:ahLst/>
            <a:cxnLst/>
            <a:rect l="l" t="t" r="r" b="b"/>
            <a:pathLst>
              <a:path w="3664150" h="2997941">
                <a:moveTo>
                  <a:pt x="0" y="0"/>
                </a:moveTo>
                <a:lnTo>
                  <a:pt x="3664150" y="0"/>
                </a:lnTo>
                <a:lnTo>
                  <a:pt x="3664150" y="2997940"/>
                </a:lnTo>
                <a:lnTo>
                  <a:pt x="0" y="299794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rot="762856">
            <a:off x="4259315" y="-1370749"/>
            <a:ext cx="3664150" cy="2997941"/>
          </a:xfrm>
          <a:custGeom>
            <a:avLst/>
            <a:gdLst/>
            <a:ahLst/>
            <a:cxnLst/>
            <a:rect l="l" t="t" r="r" b="b"/>
            <a:pathLst>
              <a:path w="3664150" h="2997941">
                <a:moveTo>
                  <a:pt x="0" y="0"/>
                </a:moveTo>
                <a:lnTo>
                  <a:pt x="3664150" y="0"/>
                </a:lnTo>
                <a:lnTo>
                  <a:pt x="3664150" y="2997941"/>
                </a:lnTo>
                <a:lnTo>
                  <a:pt x="0" y="299794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Freeform 6"/>
          <p:cNvSpPr/>
          <p:nvPr/>
        </p:nvSpPr>
        <p:spPr>
          <a:xfrm rot="-7540265">
            <a:off x="-4087867" y="4841299"/>
            <a:ext cx="7401497" cy="8229600"/>
          </a:xfrm>
          <a:custGeom>
            <a:avLst/>
            <a:gdLst/>
            <a:ahLst/>
            <a:cxnLst/>
            <a:rect l="l" t="t" r="r" b="b"/>
            <a:pathLst>
              <a:path w="7401497" h="8229600">
                <a:moveTo>
                  <a:pt x="0" y="0"/>
                </a:moveTo>
                <a:lnTo>
                  <a:pt x="7401496" y="0"/>
                </a:lnTo>
                <a:lnTo>
                  <a:pt x="7401496" y="8229600"/>
                </a:lnTo>
                <a:lnTo>
                  <a:pt x="0" y="8229600"/>
                </a:lnTo>
                <a:lnTo>
                  <a:pt x="0" y="0"/>
                </a:lnTo>
                <a:close/>
              </a:path>
            </a:pathLst>
          </a:custGeom>
          <a:blipFill>
            <a:blip r:embed="rId5"/>
            <a:stretch>
              <a:fillRect/>
            </a:stretch>
          </a:blipFill>
        </p:spPr>
      </p:sp>
      <p:sp>
        <p:nvSpPr>
          <p:cNvPr id="7" name="Freeform 7"/>
          <p:cNvSpPr/>
          <p:nvPr/>
        </p:nvSpPr>
        <p:spPr>
          <a:xfrm rot="-7540265">
            <a:off x="11227889" y="-4854416"/>
            <a:ext cx="7401497" cy="8229600"/>
          </a:xfrm>
          <a:custGeom>
            <a:avLst/>
            <a:gdLst/>
            <a:ahLst/>
            <a:cxnLst/>
            <a:rect l="l" t="t" r="r" b="b"/>
            <a:pathLst>
              <a:path w="7401497" h="8229600">
                <a:moveTo>
                  <a:pt x="0" y="0"/>
                </a:moveTo>
                <a:lnTo>
                  <a:pt x="7401497" y="0"/>
                </a:lnTo>
                <a:lnTo>
                  <a:pt x="7401497" y="8229600"/>
                </a:lnTo>
                <a:lnTo>
                  <a:pt x="0" y="8229600"/>
                </a:lnTo>
                <a:lnTo>
                  <a:pt x="0" y="0"/>
                </a:lnTo>
                <a:close/>
              </a:path>
            </a:pathLst>
          </a:custGeom>
          <a:blipFill>
            <a:blip r:embed="rId5"/>
            <a:stretch>
              <a:fillRect/>
            </a:stretch>
          </a:blipFill>
        </p:spPr>
      </p:sp>
      <p:sp>
        <p:nvSpPr>
          <p:cNvPr id="8" name="Freeform 8"/>
          <p:cNvSpPr/>
          <p:nvPr/>
        </p:nvSpPr>
        <p:spPr>
          <a:xfrm rot="-7540265">
            <a:off x="14135001" y="7888771"/>
            <a:ext cx="5498133" cy="6113282"/>
          </a:xfrm>
          <a:custGeom>
            <a:avLst/>
            <a:gdLst/>
            <a:ahLst/>
            <a:cxnLst/>
            <a:rect l="l" t="t" r="r" b="b"/>
            <a:pathLst>
              <a:path w="5498133" h="6113282">
                <a:moveTo>
                  <a:pt x="0" y="0"/>
                </a:moveTo>
                <a:lnTo>
                  <a:pt x="5498134" y="0"/>
                </a:lnTo>
                <a:lnTo>
                  <a:pt x="5498134" y="6113283"/>
                </a:lnTo>
                <a:lnTo>
                  <a:pt x="0" y="6113283"/>
                </a:lnTo>
                <a:lnTo>
                  <a:pt x="0" y="0"/>
                </a:lnTo>
                <a:close/>
              </a:path>
            </a:pathLst>
          </a:custGeom>
          <a:blipFill>
            <a:blip r:embed="rId5"/>
            <a:stretch>
              <a:fillRect/>
            </a:stretch>
          </a:blipFill>
        </p:spPr>
      </p:sp>
      <p:sp>
        <p:nvSpPr>
          <p:cNvPr id="9" name="TextBox 9"/>
          <p:cNvSpPr txBox="1"/>
          <p:nvPr/>
        </p:nvSpPr>
        <p:spPr>
          <a:xfrm>
            <a:off x="637782" y="361950"/>
            <a:ext cx="6887225" cy="1333500"/>
          </a:xfrm>
          <a:prstGeom prst="rect">
            <a:avLst/>
          </a:prstGeom>
        </p:spPr>
        <p:txBody>
          <a:bodyPr lIns="0" tIns="0" rIns="0" bIns="0" rtlCol="0" anchor="t">
            <a:spAutoFit/>
          </a:bodyPr>
          <a:lstStyle/>
          <a:p>
            <a:pPr marL="0" lvl="0" indent="0" algn="l">
              <a:lnSpc>
                <a:spcPts val="10559"/>
              </a:lnSpc>
              <a:spcBef>
                <a:spcPct val="0"/>
              </a:spcBef>
            </a:pPr>
            <a:r>
              <a:rPr lang="en-US" sz="8799">
                <a:solidFill>
                  <a:srgbClr val="273384"/>
                </a:solidFill>
                <a:latin typeface="Eczar Bold"/>
              </a:rPr>
              <a:t>Conclusion</a:t>
            </a:r>
          </a:p>
        </p:txBody>
      </p:sp>
      <p:sp>
        <p:nvSpPr>
          <p:cNvPr id="10" name="TextBox 10"/>
          <p:cNvSpPr txBox="1"/>
          <p:nvPr/>
        </p:nvSpPr>
        <p:spPr>
          <a:xfrm>
            <a:off x="257577" y="1628775"/>
            <a:ext cx="17257401" cy="7566025"/>
          </a:xfrm>
          <a:prstGeom prst="rect">
            <a:avLst/>
          </a:prstGeom>
        </p:spPr>
        <p:txBody>
          <a:bodyPr lIns="0" tIns="0" rIns="0" bIns="0" rtlCol="0" anchor="t">
            <a:spAutoFit/>
          </a:bodyPr>
          <a:lstStyle/>
          <a:p>
            <a:pPr>
              <a:lnSpc>
                <a:spcPts val="3500"/>
              </a:lnSpc>
            </a:pPr>
            <a:r>
              <a:rPr lang="en-US" sz="2500">
                <a:solidFill>
                  <a:srgbClr val="000000"/>
                </a:solidFill>
                <a:latin typeface="Raleway"/>
              </a:rPr>
              <a:t>Based on the provided metrics in the table above, the Gradient Boosting model consistently outperforms the other models on both the training and test sets, achieving the highest accuracy, precision, and ROC AUC score. Therefore, the Gradient Boosting model is deemed the best among the five models considered for this classification task.</a:t>
            </a:r>
          </a:p>
          <a:p>
            <a:pPr>
              <a:lnSpc>
                <a:spcPts val="3500"/>
              </a:lnSpc>
            </a:pPr>
            <a:r>
              <a:rPr lang="en-US" sz="2500">
                <a:solidFill>
                  <a:srgbClr val="000000"/>
                </a:solidFill>
                <a:latin typeface="Raleway"/>
              </a:rPr>
              <a:t>The advantages of Gradient model are high accuracy, robustness to overfitting, handling Non-linear relationships and can handle various types of data numerical and categorical features.</a:t>
            </a:r>
          </a:p>
          <a:p>
            <a:pPr>
              <a:lnSpc>
                <a:spcPts val="3500"/>
              </a:lnSpc>
            </a:pPr>
            <a:r>
              <a:rPr lang="en-US" sz="2500">
                <a:solidFill>
                  <a:srgbClr val="000000"/>
                </a:solidFill>
                <a:latin typeface="Raleway"/>
              </a:rPr>
              <a:t>In conclusion, the gradient boosting model, after thorough evaluation and validation, emerged as the most effective predictive model for identifying customer churn in the SyriaTel telecommunications company dataset. Its high accuracy and robustness make it a valuable tool for informing strategic decisions and implementing retention strategies to reduce customer churn and improve business outcomes.</a:t>
            </a:r>
          </a:p>
          <a:p>
            <a:pPr>
              <a:lnSpc>
                <a:spcPts val="3919"/>
              </a:lnSpc>
            </a:pPr>
            <a:r>
              <a:rPr lang="en-US" sz="2799">
                <a:solidFill>
                  <a:srgbClr val="000000"/>
                </a:solidFill>
                <a:latin typeface="Raleway"/>
              </a:rPr>
              <a:t>The 510 area code had the highest percentage rate of 14.88%, the 408 area code had a rate of 14.56%, and the 415 area code had a rate of 14.26%.</a:t>
            </a:r>
          </a:p>
          <a:p>
            <a:pPr>
              <a:lnSpc>
                <a:spcPts val="3500"/>
              </a:lnSpc>
            </a:pPr>
            <a:r>
              <a:rPr lang="en-US" sz="2500">
                <a:solidFill>
                  <a:srgbClr val="000000"/>
                </a:solidFill>
                <a:latin typeface="Raleway"/>
              </a:rPr>
              <a:t>Feature importance analysis provided insights into the factors contributing to customer churn, allowing for targeted interventions</a:t>
            </a:r>
          </a:p>
          <a:p>
            <a:pPr>
              <a:lnSpc>
                <a:spcPts val="3500"/>
              </a:lnSpc>
            </a:pPr>
            <a:r>
              <a:rPr lang="en-US" sz="2500">
                <a:solidFill>
                  <a:srgbClr val="000000"/>
                </a:solidFill>
                <a:latin typeface="Raleway"/>
              </a:rPr>
              <a:t>The most influential factors to customer churn include the total minutes spent on day calls, the frequency of customer service calls, the charges associated with day calls, the presence of international plans, and the charges for international calls.</a:t>
            </a:r>
          </a:p>
          <a:p>
            <a:pPr>
              <a:lnSpc>
                <a:spcPts val="3500"/>
              </a:lnSpc>
            </a:pPr>
            <a:endParaRPr lang="en-US" sz="2500">
              <a:solidFill>
                <a:srgbClr val="000000"/>
              </a:solidFill>
              <a:latin typeface="Raleway"/>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EEFAFF"/>
        </a:solidFill>
        <a:effectLst/>
      </p:bgPr>
    </p:bg>
    <p:spTree>
      <p:nvGrpSpPr>
        <p:cNvPr id="1" name=""/>
        <p:cNvGrpSpPr/>
        <p:nvPr/>
      </p:nvGrpSpPr>
      <p:grpSpPr>
        <a:xfrm>
          <a:off x="0" y="0"/>
          <a:ext cx="0" cy="0"/>
          <a:chOff x="0" y="0"/>
          <a:chExt cx="0" cy="0"/>
        </a:xfrm>
      </p:grpSpPr>
      <p:sp>
        <p:nvSpPr>
          <p:cNvPr id="2" name="Freeform 2"/>
          <p:cNvSpPr/>
          <p:nvPr/>
        </p:nvSpPr>
        <p:spPr>
          <a:xfrm rot="-9143347">
            <a:off x="2104989" y="9087857"/>
            <a:ext cx="5262259" cy="4305485"/>
          </a:xfrm>
          <a:custGeom>
            <a:avLst/>
            <a:gdLst/>
            <a:ahLst/>
            <a:cxnLst/>
            <a:rect l="l" t="t" r="r" b="b"/>
            <a:pathLst>
              <a:path w="5262259" h="4305485">
                <a:moveTo>
                  <a:pt x="0" y="0"/>
                </a:moveTo>
                <a:lnTo>
                  <a:pt x="5262259" y="0"/>
                </a:lnTo>
                <a:lnTo>
                  <a:pt x="5262259" y="4305485"/>
                </a:lnTo>
                <a:lnTo>
                  <a:pt x="0" y="430548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8769517">
            <a:off x="-3522076" y="5012423"/>
            <a:ext cx="6545961" cy="8229600"/>
          </a:xfrm>
          <a:custGeom>
            <a:avLst/>
            <a:gdLst/>
            <a:ahLst/>
            <a:cxnLst/>
            <a:rect l="l" t="t" r="r" b="b"/>
            <a:pathLst>
              <a:path w="6545961" h="8229600">
                <a:moveTo>
                  <a:pt x="0" y="0"/>
                </a:moveTo>
                <a:lnTo>
                  <a:pt x="6545961" y="0"/>
                </a:lnTo>
                <a:lnTo>
                  <a:pt x="6545961" y="8229600"/>
                </a:lnTo>
                <a:lnTo>
                  <a:pt x="0" y="8229600"/>
                </a:lnTo>
                <a:lnTo>
                  <a:pt x="0" y="0"/>
                </a:lnTo>
                <a:close/>
              </a:path>
            </a:pathLst>
          </a:custGeom>
          <a:blipFill>
            <a:blip r:embed="rId4"/>
            <a:stretch>
              <a:fillRect/>
            </a:stretch>
          </a:blipFill>
        </p:spPr>
      </p:sp>
      <p:sp>
        <p:nvSpPr>
          <p:cNvPr id="4" name="Freeform 4"/>
          <p:cNvSpPr/>
          <p:nvPr/>
        </p:nvSpPr>
        <p:spPr>
          <a:xfrm>
            <a:off x="-1854116" y="5018944"/>
            <a:ext cx="5566488" cy="6189284"/>
          </a:xfrm>
          <a:custGeom>
            <a:avLst/>
            <a:gdLst/>
            <a:ahLst/>
            <a:cxnLst/>
            <a:rect l="l" t="t" r="r" b="b"/>
            <a:pathLst>
              <a:path w="5566488" h="6189284">
                <a:moveTo>
                  <a:pt x="0" y="0"/>
                </a:moveTo>
                <a:lnTo>
                  <a:pt x="5566487" y="0"/>
                </a:lnTo>
                <a:lnTo>
                  <a:pt x="5566487" y="6189285"/>
                </a:lnTo>
                <a:lnTo>
                  <a:pt x="0" y="6189285"/>
                </a:lnTo>
                <a:lnTo>
                  <a:pt x="0" y="0"/>
                </a:lnTo>
                <a:close/>
              </a:path>
            </a:pathLst>
          </a:custGeom>
          <a:blipFill>
            <a:blip r:embed="rId5"/>
            <a:stretch>
              <a:fillRect/>
            </a:stretch>
          </a:blipFill>
        </p:spPr>
      </p:sp>
      <p:sp>
        <p:nvSpPr>
          <p:cNvPr id="5" name="Freeform 5"/>
          <p:cNvSpPr/>
          <p:nvPr/>
        </p:nvSpPr>
        <p:spPr>
          <a:xfrm rot="-9143347">
            <a:off x="10281097" y="-2518106"/>
            <a:ext cx="5262259" cy="4305485"/>
          </a:xfrm>
          <a:custGeom>
            <a:avLst/>
            <a:gdLst/>
            <a:ahLst/>
            <a:cxnLst/>
            <a:rect l="l" t="t" r="r" b="b"/>
            <a:pathLst>
              <a:path w="5262259" h="4305485">
                <a:moveTo>
                  <a:pt x="0" y="0"/>
                </a:moveTo>
                <a:lnTo>
                  <a:pt x="5262259" y="0"/>
                </a:lnTo>
                <a:lnTo>
                  <a:pt x="5262259" y="4305485"/>
                </a:lnTo>
                <a:lnTo>
                  <a:pt x="0" y="430548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rot="-635208">
            <a:off x="13989562" y="-2748198"/>
            <a:ext cx="6545961" cy="8229600"/>
          </a:xfrm>
          <a:custGeom>
            <a:avLst/>
            <a:gdLst/>
            <a:ahLst/>
            <a:cxnLst/>
            <a:rect l="l" t="t" r="r" b="b"/>
            <a:pathLst>
              <a:path w="6545961" h="8229600">
                <a:moveTo>
                  <a:pt x="0" y="0"/>
                </a:moveTo>
                <a:lnTo>
                  <a:pt x="6545961" y="0"/>
                </a:lnTo>
                <a:lnTo>
                  <a:pt x="6545961" y="8229600"/>
                </a:lnTo>
                <a:lnTo>
                  <a:pt x="0" y="8229600"/>
                </a:lnTo>
                <a:lnTo>
                  <a:pt x="0" y="0"/>
                </a:lnTo>
                <a:close/>
              </a:path>
            </a:pathLst>
          </a:custGeom>
          <a:blipFill>
            <a:blip r:embed="rId4"/>
            <a:stretch>
              <a:fillRect/>
            </a:stretch>
          </a:blipFill>
        </p:spPr>
      </p:sp>
      <p:sp>
        <p:nvSpPr>
          <p:cNvPr id="7" name="Freeform 7"/>
          <p:cNvSpPr/>
          <p:nvPr/>
        </p:nvSpPr>
        <p:spPr>
          <a:xfrm rot="1802367">
            <a:off x="12113412" y="7647789"/>
            <a:ext cx="5566488" cy="6189284"/>
          </a:xfrm>
          <a:custGeom>
            <a:avLst/>
            <a:gdLst/>
            <a:ahLst/>
            <a:cxnLst/>
            <a:rect l="l" t="t" r="r" b="b"/>
            <a:pathLst>
              <a:path w="5566488" h="6189284">
                <a:moveTo>
                  <a:pt x="0" y="0"/>
                </a:moveTo>
                <a:lnTo>
                  <a:pt x="5566488" y="0"/>
                </a:lnTo>
                <a:lnTo>
                  <a:pt x="5566488" y="6189284"/>
                </a:lnTo>
                <a:lnTo>
                  <a:pt x="0" y="6189284"/>
                </a:lnTo>
                <a:lnTo>
                  <a:pt x="0" y="0"/>
                </a:lnTo>
                <a:close/>
              </a:path>
            </a:pathLst>
          </a:custGeom>
          <a:blipFill>
            <a:blip r:embed="rId5"/>
            <a:stretch>
              <a:fillRect/>
            </a:stretch>
          </a:blipFill>
        </p:spPr>
      </p:sp>
      <p:sp>
        <p:nvSpPr>
          <p:cNvPr id="8" name="Freeform 8"/>
          <p:cNvSpPr/>
          <p:nvPr/>
        </p:nvSpPr>
        <p:spPr>
          <a:xfrm rot="2471251">
            <a:off x="14876312" y="-586201"/>
            <a:ext cx="5566488" cy="6189284"/>
          </a:xfrm>
          <a:custGeom>
            <a:avLst/>
            <a:gdLst/>
            <a:ahLst/>
            <a:cxnLst/>
            <a:rect l="l" t="t" r="r" b="b"/>
            <a:pathLst>
              <a:path w="5566488" h="6189284">
                <a:moveTo>
                  <a:pt x="0" y="0"/>
                </a:moveTo>
                <a:lnTo>
                  <a:pt x="5566488" y="0"/>
                </a:lnTo>
                <a:lnTo>
                  <a:pt x="5566488" y="6189284"/>
                </a:lnTo>
                <a:lnTo>
                  <a:pt x="0" y="6189284"/>
                </a:lnTo>
                <a:lnTo>
                  <a:pt x="0" y="0"/>
                </a:lnTo>
                <a:close/>
              </a:path>
            </a:pathLst>
          </a:custGeom>
          <a:blipFill>
            <a:blip r:embed="rId5"/>
            <a:stretch>
              <a:fillRect/>
            </a:stretch>
          </a:blipFill>
        </p:spPr>
      </p:sp>
      <p:sp>
        <p:nvSpPr>
          <p:cNvPr id="9" name="TextBox 9"/>
          <p:cNvSpPr txBox="1"/>
          <p:nvPr/>
        </p:nvSpPr>
        <p:spPr>
          <a:xfrm>
            <a:off x="1028700" y="-9525"/>
            <a:ext cx="9217081" cy="1228725"/>
          </a:xfrm>
          <a:prstGeom prst="rect">
            <a:avLst/>
          </a:prstGeom>
        </p:spPr>
        <p:txBody>
          <a:bodyPr lIns="0" tIns="0" rIns="0" bIns="0" rtlCol="0" anchor="t">
            <a:spAutoFit/>
          </a:bodyPr>
          <a:lstStyle/>
          <a:p>
            <a:pPr marL="0" lvl="0" indent="0" algn="ctr">
              <a:lnSpc>
                <a:spcPts val="9600"/>
              </a:lnSpc>
              <a:spcBef>
                <a:spcPct val="0"/>
              </a:spcBef>
            </a:pPr>
            <a:r>
              <a:rPr lang="en-US" sz="8000">
                <a:solidFill>
                  <a:srgbClr val="273384"/>
                </a:solidFill>
                <a:latin typeface="Eczar Bold"/>
              </a:rPr>
              <a:t>Recommendations</a:t>
            </a:r>
          </a:p>
        </p:txBody>
      </p:sp>
      <p:sp>
        <p:nvSpPr>
          <p:cNvPr id="10" name="TextBox 10"/>
          <p:cNvSpPr txBox="1"/>
          <p:nvPr/>
        </p:nvSpPr>
        <p:spPr>
          <a:xfrm>
            <a:off x="226396" y="1330411"/>
            <a:ext cx="16019660" cy="8956589"/>
          </a:xfrm>
          <a:prstGeom prst="rect">
            <a:avLst/>
          </a:prstGeom>
        </p:spPr>
        <p:txBody>
          <a:bodyPr lIns="0" tIns="0" rIns="0" bIns="0" rtlCol="0" anchor="t">
            <a:spAutoFit/>
          </a:bodyPr>
          <a:lstStyle/>
          <a:p>
            <a:pPr marL="595184" lvl="1" indent="-297592">
              <a:lnSpc>
                <a:spcPts val="3583"/>
              </a:lnSpc>
              <a:buFont typeface="Arial"/>
              <a:buChar char="•"/>
            </a:pPr>
            <a:r>
              <a:rPr lang="en-US" sz="2756">
                <a:solidFill>
                  <a:srgbClr val="000000"/>
                </a:solidFill>
                <a:latin typeface="Raleway"/>
              </a:rPr>
              <a:t>Utilize Gradient Boosting Model: Given its superior performance in accurately predicting customer churn, the company should prioritize the implementation and deployment of the Gradient Boosting model for ongoing monitoring and prediction of churn.</a:t>
            </a:r>
          </a:p>
          <a:p>
            <a:pPr>
              <a:lnSpc>
                <a:spcPts val="3583"/>
              </a:lnSpc>
            </a:pPr>
            <a:endParaRPr lang="en-US" sz="2756">
              <a:solidFill>
                <a:srgbClr val="000000"/>
              </a:solidFill>
              <a:latin typeface="Raleway"/>
            </a:endParaRPr>
          </a:p>
          <a:p>
            <a:pPr marL="595184" lvl="1" indent="-297592">
              <a:lnSpc>
                <a:spcPts val="3583"/>
              </a:lnSpc>
              <a:buFont typeface="Arial"/>
              <a:buChar char="•"/>
            </a:pPr>
            <a:r>
              <a:rPr lang="en-US" sz="2756">
                <a:solidFill>
                  <a:srgbClr val="000000"/>
                </a:solidFill>
                <a:latin typeface="Raleway"/>
              </a:rPr>
              <a:t>Strategic Decision Making: The insights gained from the feature importance analysis highlight specific areas that the company can focus on to mitigate customer churn. For instance, efforts can be directed towards improving customer service quality to reduce the frequency of customer service calls, optimizing international plan offerings, and managing charges associated with day calls.</a:t>
            </a:r>
          </a:p>
          <a:p>
            <a:pPr>
              <a:lnSpc>
                <a:spcPts val="3583"/>
              </a:lnSpc>
            </a:pPr>
            <a:endParaRPr lang="en-US" sz="2756">
              <a:solidFill>
                <a:srgbClr val="000000"/>
              </a:solidFill>
              <a:latin typeface="Raleway"/>
            </a:endParaRPr>
          </a:p>
          <a:p>
            <a:pPr marL="595184" lvl="1" indent="-297592">
              <a:lnSpc>
                <a:spcPts val="3583"/>
              </a:lnSpc>
              <a:buFont typeface="Arial"/>
              <a:buChar char="•"/>
            </a:pPr>
            <a:r>
              <a:rPr lang="en-US" sz="2756">
                <a:solidFill>
                  <a:srgbClr val="000000"/>
                </a:solidFill>
                <a:latin typeface="Raleway"/>
              </a:rPr>
              <a:t>Proactive Retention Strategies: Leveraging the predictive power of the Gradient Boosting model, the company can proactively identify customers at risk of churn and implement targeted retention strategies. This may include personalized offers, loyalty programs, or proactive outreach to address customer concerns and enhance satisfaction.</a:t>
            </a:r>
          </a:p>
          <a:p>
            <a:pPr>
              <a:lnSpc>
                <a:spcPts val="3583"/>
              </a:lnSpc>
            </a:pPr>
            <a:endParaRPr lang="en-US" sz="2756">
              <a:solidFill>
                <a:srgbClr val="000000"/>
              </a:solidFill>
              <a:latin typeface="Raleway"/>
            </a:endParaRPr>
          </a:p>
          <a:p>
            <a:pPr marL="595184" lvl="1" indent="-297592">
              <a:lnSpc>
                <a:spcPts val="3583"/>
              </a:lnSpc>
              <a:buFont typeface="Arial"/>
              <a:buChar char="•"/>
            </a:pPr>
            <a:r>
              <a:rPr lang="en-US" sz="2756">
                <a:solidFill>
                  <a:srgbClr val="000000"/>
                </a:solidFill>
                <a:latin typeface="Raleway"/>
              </a:rPr>
              <a:t>Continuous Monitoring and Optimization: Customer preferences and behaviors may evolve over time, necessitating continuous monitoring and optimization of the predictive model. Regular updates and refinements based on new data and changing business dynamics will ensure the model remains effective and relevant in predicting churn.</a:t>
            </a:r>
          </a:p>
          <a:p>
            <a:pPr marL="0" lvl="0" indent="0" algn="l">
              <a:lnSpc>
                <a:spcPts val="3583"/>
              </a:lnSpc>
              <a:spcBef>
                <a:spcPct val="0"/>
              </a:spcBef>
            </a:pPr>
            <a:endParaRPr lang="en-US" sz="2756">
              <a:solidFill>
                <a:srgbClr val="000000"/>
              </a:solidFill>
              <a:latin typeface="Raleway"/>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EEFAFF"/>
        </a:solidFill>
        <a:effectLst/>
      </p:bgPr>
    </p:bg>
    <p:spTree>
      <p:nvGrpSpPr>
        <p:cNvPr id="1" name=""/>
        <p:cNvGrpSpPr/>
        <p:nvPr/>
      </p:nvGrpSpPr>
      <p:grpSpPr>
        <a:xfrm>
          <a:off x="0" y="0"/>
          <a:ext cx="0" cy="0"/>
          <a:chOff x="0" y="0"/>
          <a:chExt cx="0" cy="0"/>
        </a:xfrm>
      </p:grpSpPr>
      <p:sp>
        <p:nvSpPr>
          <p:cNvPr id="2" name="Freeform 2"/>
          <p:cNvSpPr/>
          <p:nvPr/>
        </p:nvSpPr>
        <p:spPr>
          <a:xfrm rot="-9143347">
            <a:off x="2104989" y="9087857"/>
            <a:ext cx="5262259" cy="4305485"/>
          </a:xfrm>
          <a:custGeom>
            <a:avLst/>
            <a:gdLst/>
            <a:ahLst/>
            <a:cxnLst/>
            <a:rect l="l" t="t" r="r" b="b"/>
            <a:pathLst>
              <a:path w="5262259" h="4305485">
                <a:moveTo>
                  <a:pt x="0" y="0"/>
                </a:moveTo>
                <a:lnTo>
                  <a:pt x="5262259" y="0"/>
                </a:lnTo>
                <a:lnTo>
                  <a:pt x="5262259" y="4305485"/>
                </a:lnTo>
                <a:lnTo>
                  <a:pt x="0" y="430548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8769517">
            <a:off x="-3522076" y="5012423"/>
            <a:ext cx="6545961" cy="8229600"/>
          </a:xfrm>
          <a:custGeom>
            <a:avLst/>
            <a:gdLst/>
            <a:ahLst/>
            <a:cxnLst/>
            <a:rect l="l" t="t" r="r" b="b"/>
            <a:pathLst>
              <a:path w="6545961" h="8229600">
                <a:moveTo>
                  <a:pt x="0" y="0"/>
                </a:moveTo>
                <a:lnTo>
                  <a:pt x="6545961" y="0"/>
                </a:lnTo>
                <a:lnTo>
                  <a:pt x="6545961" y="8229600"/>
                </a:lnTo>
                <a:lnTo>
                  <a:pt x="0" y="8229600"/>
                </a:lnTo>
                <a:lnTo>
                  <a:pt x="0" y="0"/>
                </a:lnTo>
                <a:close/>
              </a:path>
            </a:pathLst>
          </a:custGeom>
          <a:blipFill>
            <a:blip r:embed="rId4"/>
            <a:stretch>
              <a:fillRect/>
            </a:stretch>
          </a:blipFill>
        </p:spPr>
      </p:sp>
      <p:sp>
        <p:nvSpPr>
          <p:cNvPr id="4" name="Freeform 4"/>
          <p:cNvSpPr/>
          <p:nvPr/>
        </p:nvSpPr>
        <p:spPr>
          <a:xfrm>
            <a:off x="-1854116" y="5018944"/>
            <a:ext cx="5566488" cy="6189284"/>
          </a:xfrm>
          <a:custGeom>
            <a:avLst/>
            <a:gdLst/>
            <a:ahLst/>
            <a:cxnLst/>
            <a:rect l="l" t="t" r="r" b="b"/>
            <a:pathLst>
              <a:path w="5566488" h="6189284">
                <a:moveTo>
                  <a:pt x="0" y="0"/>
                </a:moveTo>
                <a:lnTo>
                  <a:pt x="5566487" y="0"/>
                </a:lnTo>
                <a:lnTo>
                  <a:pt x="5566487" y="6189285"/>
                </a:lnTo>
                <a:lnTo>
                  <a:pt x="0" y="6189285"/>
                </a:lnTo>
                <a:lnTo>
                  <a:pt x="0" y="0"/>
                </a:lnTo>
                <a:close/>
              </a:path>
            </a:pathLst>
          </a:custGeom>
          <a:blipFill>
            <a:blip r:embed="rId5"/>
            <a:stretch>
              <a:fillRect/>
            </a:stretch>
          </a:blipFill>
        </p:spPr>
      </p:sp>
      <p:sp>
        <p:nvSpPr>
          <p:cNvPr id="5" name="Freeform 5"/>
          <p:cNvSpPr/>
          <p:nvPr/>
        </p:nvSpPr>
        <p:spPr>
          <a:xfrm rot="-9143347">
            <a:off x="10281097" y="-2518106"/>
            <a:ext cx="5262259" cy="4305485"/>
          </a:xfrm>
          <a:custGeom>
            <a:avLst/>
            <a:gdLst/>
            <a:ahLst/>
            <a:cxnLst/>
            <a:rect l="l" t="t" r="r" b="b"/>
            <a:pathLst>
              <a:path w="5262259" h="4305485">
                <a:moveTo>
                  <a:pt x="0" y="0"/>
                </a:moveTo>
                <a:lnTo>
                  <a:pt x="5262259" y="0"/>
                </a:lnTo>
                <a:lnTo>
                  <a:pt x="5262259" y="4305485"/>
                </a:lnTo>
                <a:lnTo>
                  <a:pt x="0" y="430548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rot="-635208">
            <a:off x="13989562" y="-2748198"/>
            <a:ext cx="6545961" cy="8229600"/>
          </a:xfrm>
          <a:custGeom>
            <a:avLst/>
            <a:gdLst/>
            <a:ahLst/>
            <a:cxnLst/>
            <a:rect l="l" t="t" r="r" b="b"/>
            <a:pathLst>
              <a:path w="6545961" h="8229600">
                <a:moveTo>
                  <a:pt x="0" y="0"/>
                </a:moveTo>
                <a:lnTo>
                  <a:pt x="6545961" y="0"/>
                </a:lnTo>
                <a:lnTo>
                  <a:pt x="6545961" y="8229600"/>
                </a:lnTo>
                <a:lnTo>
                  <a:pt x="0" y="8229600"/>
                </a:lnTo>
                <a:lnTo>
                  <a:pt x="0" y="0"/>
                </a:lnTo>
                <a:close/>
              </a:path>
            </a:pathLst>
          </a:custGeom>
          <a:blipFill>
            <a:blip r:embed="rId4"/>
            <a:stretch>
              <a:fillRect/>
            </a:stretch>
          </a:blipFill>
        </p:spPr>
      </p:sp>
      <p:sp>
        <p:nvSpPr>
          <p:cNvPr id="7" name="Freeform 7"/>
          <p:cNvSpPr/>
          <p:nvPr/>
        </p:nvSpPr>
        <p:spPr>
          <a:xfrm rot="1802367">
            <a:off x="12113412" y="7647789"/>
            <a:ext cx="5566488" cy="6189284"/>
          </a:xfrm>
          <a:custGeom>
            <a:avLst/>
            <a:gdLst/>
            <a:ahLst/>
            <a:cxnLst/>
            <a:rect l="l" t="t" r="r" b="b"/>
            <a:pathLst>
              <a:path w="5566488" h="6189284">
                <a:moveTo>
                  <a:pt x="0" y="0"/>
                </a:moveTo>
                <a:lnTo>
                  <a:pt x="5566488" y="0"/>
                </a:lnTo>
                <a:lnTo>
                  <a:pt x="5566488" y="6189284"/>
                </a:lnTo>
                <a:lnTo>
                  <a:pt x="0" y="6189284"/>
                </a:lnTo>
                <a:lnTo>
                  <a:pt x="0" y="0"/>
                </a:lnTo>
                <a:close/>
              </a:path>
            </a:pathLst>
          </a:custGeom>
          <a:blipFill>
            <a:blip r:embed="rId5"/>
            <a:stretch>
              <a:fillRect/>
            </a:stretch>
          </a:blipFill>
        </p:spPr>
      </p:sp>
      <p:sp>
        <p:nvSpPr>
          <p:cNvPr id="8" name="Freeform 8"/>
          <p:cNvSpPr/>
          <p:nvPr/>
        </p:nvSpPr>
        <p:spPr>
          <a:xfrm rot="2471251">
            <a:off x="14876312" y="-586201"/>
            <a:ext cx="5566488" cy="6189284"/>
          </a:xfrm>
          <a:custGeom>
            <a:avLst/>
            <a:gdLst/>
            <a:ahLst/>
            <a:cxnLst/>
            <a:rect l="l" t="t" r="r" b="b"/>
            <a:pathLst>
              <a:path w="5566488" h="6189284">
                <a:moveTo>
                  <a:pt x="0" y="0"/>
                </a:moveTo>
                <a:lnTo>
                  <a:pt x="5566488" y="0"/>
                </a:lnTo>
                <a:lnTo>
                  <a:pt x="5566488" y="6189284"/>
                </a:lnTo>
                <a:lnTo>
                  <a:pt x="0" y="6189284"/>
                </a:lnTo>
                <a:lnTo>
                  <a:pt x="0" y="0"/>
                </a:lnTo>
                <a:close/>
              </a:path>
            </a:pathLst>
          </a:custGeom>
          <a:blipFill>
            <a:blip r:embed="rId5"/>
            <a:stretch>
              <a:fillRect/>
            </a:stretch>
          </a:blipFill>
        </p:spPr>
      </p:sp>
      <p:sp>
        <p:nvSpPr>
          <p:cNvPr id="9" name="TextBox 9"/>
          <p:cNvSpPr txBox="1"/>
          <p:nvPr/>
        </p:nvSpPr>
        <p:spPr>
          <a:xfrm>
            <a:off x="1028700" y="-9525"/>
            <a:ext cx="9217081" cy="1228725"/>
          </a:xfrm>
          <a:prstGeom prst="rect">
            <a:avLst/>
          </a:prstGeom>
        </p:spPr>
        <p:txBody>
          <a:bodyPr lIns="0" tIns="0" rIns="0" bIns="0" rtlCol="0" anchor="t">
            <a:spAutoFit/>
          </a:bodyPr>
          <a:lstStyle/>
          <a:p>
            <a:pPr marL="0" lvl="0" indent="0" algn="ctr">
              <a:lnSpc>
                <a:spcPts val="9600"/>
              </a:lnSpc>
              <a:spcBef>
                <a:spcPct val="0"/>
              </a:spcBef>
            </a:pPr>
            <a:r>
              <a:rPr lang="en-GB" sz="8000" dirty="0">
                <a:solidFill>
                  <a:srgbClr val="273384"/>
                </a:solidFill>
                <a:latin typeface="Eczar Bold"/>
              </a:rPr>
              <a:t>N</a:t>
            </a:r>
            <a:r>
              <a:rPr lang="en-US" sz="8000" dirty="0" err="1">
                <a:solidFill>
                  <a:srgbClr val="273384"/>
                </a:solidFill>
                <a:latin typeface="Eczar Bold"/>
              </a:rPr>
              <a:t>ext</a:t>
            </a:r>
            <a:r>
              <a:rPr lang="en-US" sz="8000" dirty="0">
                <a:solidFill>
                  <a:srgbClr val="273384"/>
                </a:solidFill>
                <a:latin typeface="Eczar Bold"/>
              </a:rPr>
              <a:t> steps</a:t>
            </a:r>
          </a:p>
        </p:txBody>
      </p:sp>
      <p:sp>
        <p:nvSpPr>
          <p:cNvPr id="10" name="TextBox 10"/>
          <p:cNvSpPr txBox="1"/>
          <p:nvPr/>
        </p:nvSpPr>
        <p:spPr>
          <a:xfrm>
            <a:off x="226396" y="1330411"/>
            <a:ext cx="16019660" cy="5509137"/>
          </a:xfrm>
          <a:prstGeom prst="rect">
            <a:avLst/>
          </a:prstGeom>
        </p:spPr>
        <p:txBody>
          <a:bodyPr lIns="0" tIns="0" rIns="0" bIns="0" rtlCol="0" anchor="t">
            <a:spAutoFit/>
          </a:bodyPr>
          <a:lstStyle/>
          <a:p>
            <a:pPr marL="457200" lvl="0" indent="-457200" algn="l">
              <a:lnSpc>
                <a:spcPts val="3583"/>
              </a:lnSpc>
              <a:spcBef>
                <a:spcPct val="0"/>
              </a:spcBef>
              <a:buFont typeface="Arial" panose="020B0604020202020204" pitchFamily="34" charset="0"/>
              <a:buChar char="•"/>
            </a:pPr>
            <a:r>
              <a:rPr lang="en-GB" sz="2756" dirty="0">
                <a:solidFill>
                  <a:srgbClr val="000000"/>
                </a:solidFill>
                <a:latin typeface="Raleway"/>
              </a:rPr>
              <a:t>Ensure that the model is integrated into existing model systems for ongoing monitoring</a:t>
            </a:r>
          </a:p>
          <a:p>
            <a:pPr marL="457200" lvl="0" indent="-457200" algn="l">
              <a:lnSpc>
                <a:spcPts val="3583"/>
              </a:lnSpc>
              <a:spcBef>
                <a:spcPct val="0"/>
              </a:spcBef>
              <a:buFont typeface="Arial" panose="020B0604020202020204" pitchFamily="34" charset="0"/>
              <a:buChar char="•"/>
            </a:pPr>
            <a:r>
              <a:rPr lang="en-GB" sz="2756" dirty="0">
                <a:solidFill>
                  <a:srgbClr val="000000"/>
                </a:solidFill>
                <a:latin typeface="Raleway"/>
              </a:rPr>
              <a:t>Develop strategies and initiatives aimed at addressing main factors contributing to customer churn</a:t>
            </a:r>
          </a:p>
          <a:p>
            <a:pPr marL="457200" lvl="0" indent="-457200" algn="l">
              <a:lnSpc>
                <a:spcPts val="3583"/>
              </a:lnSpc>
              <a:spcBef>
                <a:spcPct val="0"/>
              </a:spcBef>
              <a:buFont typeface="Arial" panose="020B0604020202020204" pitchFamily="34" charset="0"/>
              <a:buChar char="•"/>
            </a:pPr>
            <a:r>
              <a:rPr lang="en-GB" sz="2756" dirty="0">
                <a:solidFill>
                  <a:srgbClr val="000000"/>
                </a:solidFill>
                <a:latin typeface="Raleway"/>
              </a:rPr>
              <a:t>Design and implement targeted retention strategies such personalized offers, loyalty programs and proactive outreach to retain these customers and enhance satisfaction</a:t>
            </a:r>
          </a:p>
          <a:p>
            <a:pPr marL="457200" lvl="0" indent="-457200" algn="l">
              <a:lnSpc>
                <a:spcPts val="3583"/>
              </a:lnSpc>
              <a:spcBef>
                <a:spcPct val="0"/>
              </a:spcBef>
              <a:buFont typeface="Arial" panose="020B0604020202020204" pitchFamily="34" charset="0"/>
              <a:buChar char="•"/>
            </a:pPr>
            <a:r>
              <a:rPr lang="en-GB" sz="2756" dirty="0">
                <a:solidFill>
                  <a:srgbClr val="000000"/>
                </a:solidFill>
                <a:latin typeface="Raleway"/>
              </a:rPr>
              <a:t>Gather feedback from customers and stakeholders to assess the impact of interventions and identify  areas for further improvement</a:t>
            </a:r>
          </a:p>
          <a:p>
            <a:pPr marL="457200" lvl="0" indent="-457200" algn="l">
              <a:lnSpc>
                <a:spcPts val="3583"/>
              </a:lnSpc>
              <a:spcBef>
                <a:spcPct val="0"/>
              </a:spcBef>
              <a:buFont typeface="Arial" panose="020B0604020202020204" pitchFamily="34" charset="0"/>
              <a:buChar char="•"/>
            </a:pPr>
            <a:r>
              <a:rPr lang="en-GB" sz="2756" dirty="0">
                <a:solidFill>
                  <a:srgbClr val="000000"/>
                </a:solidFill>
                <a:latin typeface="Raleway"/>
              </a:rPr>
              <a:t>Ensure the relevant teams are trained in using and interpreting the gradient Boosting model and its insight. Foster a culture of data-driven decision-making and empower teams to leverage the model for proactive churn management</a:t>
            </a:r>
          </a:p>
          <a:p>
            <a:pPr marL="0" lvl="0" indent="0" algn="l">
              <a:lnSpc>
                <a:spcPts val="3583"/>
              </a:lnSpc>
              <a:spcBef>
                <a:spcPct val="0"/>
              </a:spcBef>
            </a:pPr>
            <a:endParaRPr lang="en-GB" sz="2756" dirty="0">
              <a:solidFill>
                <a:srgbClr val="000000"/>
              </a:solidFill>
              <a:latin typeface="Raleway"/>
            </a:endParaRPr>
          </a:p>
          <a:p>
            <a:pPr marL="0" lvl="0" indent="0" algn="l">
              <a:lnSpc>
                <a:spcPts val="3583"/>
              </a:lnSpc>
              <a:spcBef>
                <a:spcPct val="0"/>
              </a:spcBef>
            </a:pPr>
            <a:endParaRPr lang="en-US" sz="2756" dirty="0">
              <a:solidFill>
                <a:srgbClr val="000000"/>
              </a:solidFill>
              <a:latin typeface="Raleway"/>
            </a:endParaRPr>
          </a:p>
        </p:txBody>
      </p:sp>
    </p:spTree>
    <p:extLst>
      <p:ext uri="{BB962C8B-B14F-4D97-AF65-F5344CB8AC3E}">
        <p14:creationId xmlns:p14="http://schemas.microsoft.com/office/powerpoint/2010/main" val="37060086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EEFAFF"/>
        </a:solidFill>
        <a:effectLst/>
      </p:bgPr>
    </p:bg>
    <p:spTree>
      <p:nvGrpSpPr>
        <p:cNvPr id="1" name=""/>
        <p:cNvGrpSpPr/>
        <p:nvPr/>
      </p:nvGrpSpPr>
      <p:grpSpPr>
        <a:xfrm>
          <a:off x="0" y="0"/>
          <a:ext cx="0" cy="0"/>
          <a:chOff x="0" y="0"/>
          <a:chExt cx="0" cy="0"/>
        </a:xfrm>
      </p:grpSpPr>
      <p:sp>
        <p:nvSpPr>
          <p:cNvPr id="2" name="Freeform 2"/>
          <p:cNvSpPr/>
          <p:nvPr/>
        </p:nvSpPr>
        <p:spPr>
          <a:xfrm rot="-4986619">
            <a:off x="-2800762" y="3343677"/>
            <a:ext cx="5029200" cy="4114800"/>
          </a:xfrm>
          <a:custGeom>
            <a:avLst/>
            <a:gdLst/>
            <a:ahLst/>
            <a:cxnLst/>
            <a:rect l="l" t="t" r="r" b="b"/>
            <a:pathLst>
              <a:path w="5029200" h="4114800">
                <a:moveTo>
                  <a:pt x="0" y="0"/>
                </a:moveTo>
                <a:lnTo>
                  <a:pt x="5029200" y="0"/>
                </a:lnTo>
                <a:lnTo>
                  <a:pt x="50292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0926706" y="-3752582"/>
            <a:ext cx="9152475" cy="8229600"/>
          </a:xfrm>
          <a:custGeom>
            <a:avLst/>
            <a:gdLst/>
            <a:ahLst/>
            <a:cxnLst/>
            <a:rect l="l" t="t" r="r" b="b"/>
            <a:pathLst>
              <a:path w="9152475" h="8229600">
                <a:moveTo>
                  <a:pt x="0" y="0"/>
                </a:moveTo>
                <a:lnTo>
                  <a:pt x="9152475" y="0"/>
                </a:lnTo>
                <a:lnTo>
                  <a:pt x="9152475" y="8229600"/>
                </a:lnTo>
                <a:lnTo>
                  <a:pt x="0" y="8229600"/>
                </a:lnTo>
                <a:lnTo>
                  <a:pt x="0" y="0"/>
                </a:lnTo>
                <a:close/>
              </a:path>
            </a:pathLst>
          </a:custGeom>
          <a:blipFill>
            <a:blip r:embed="rId4"/>
            <a:stretch>
              <a:fillRect/>
            </a:stretch>
          </a:blipFill>
        </p:spPr>
      </p:sp>
      <p:sp>
        <p:nvSpPr>
          <p:cNvPr id="4" name="Freeform 4"/>
          <p:cNvSpPr/>
          <p:nvPr/>
        </p:nvSpPr>
        <p:spPr>
          <a:xfrm rot="-10338574">
            <a:off x="4569016" y="-5480084"/>
            <a:ext cx="9152475" cy="8229600"/>
          </a:xfrm>
          <a:custGeom>
            <a:avLst/>
            <a:gdLst/>
            <a:ahLst/>
            <a:cxnLst/>
            <a:rect l="l" t="t" r="r" b="b"/>
            <a:pathLst>
              <a:path w="9152475" h="8229600">
                <a:moveTo>
                  <a:pt x="0" y="0"/>
                </a:moveTo>
                <a:lnTo>
                  <a:pt x="9152475" y="0"/>
                </a:lnTo>
                <a:lnTo>
                  <a:pt x="9152475" y="8229600"/>
                </a:lnTo>
                <a:lnTo>
                  <a:pt x="0" y="8229600"/>
                </a:lnTo>
                <a:lnTo>
                  <a:pt x="0" y="0"/>
                </a:lnTo>
                <a:close/>
              </a:path>
            </a:pathLst>
          </a:custGeom>
          <a:blipFill>
            <a:blip r:embed="rId4"/>
            <a:stretch>
              <a:fillRect/>
            </a:stretch>
          </a:blipFill>
        </p:spPr>
      </p:sp>
      <p:sp>
        <p:nvSpPr>
          <p:cNvPr id="5" name="Freeform 5"/>
          <p:cNvSpPr/>
          <p:nvPr/>
        </p:nvSpPr>
        <p:spPr>
          <a:xfrm rot="9024995">
            <a:off x="-2679407" y="-4114800"/>
            <a:ext cx="9152475" cy="8229600"/>
          </a:xfrm>
          <a:custGeom>
            <a:avLst/>
            <a:gdLst/>
            <a:ahLst/>
            <a:cxnLst/>
            <a:rect l="l" t="t" r="r" b="b"/>
            <a:pathLst>
              <a:path w="9152475" h="8229600">
                <a:moveTo>
                  <a:pt x="0" y="0"/>
                </a:moveTo>
                <a:lnTo>
                  <a:pt x="9152474" y="0"/>
                </a:lnTo>
                <a:lnTo>
                  <a:pt x="9152474" y="8229600"/>
                </a:lnTo>
                <a:lnTo>
                  <a:pt x="0" y="8229600"/>
                </a:lnTo>
                <a:lnTo>
                  <a:pt x="0" y="0"/>
                </a:lnTo>
                <a:close/>
              </a:path>
            </a:pathLst>
          </a:custGeom>
          <a:blipFill>
            <a:blip r:embed="rId4"/>
            <a:stretch>
              <a:fillRect/>
            </a:stretch>
          </a:blipFill>
        </p:spPr>
      </p:sp>
      <p:sp>
        <p:nvSpPr>
          <p:cNvPr id="6" name="Freeform 6"/>
          <p:cNvSpPr/>
          <p:nvPr/>
        </p:nvSpPr>
        <p:spPr>
          <a:xfrm rot="-5936786" flipV="1">
            <a:off x="16141297" y="3404390"/>
            <a:ext cx="5029200" cy="4114800"/>
          </a:xfrm>
          <a:custGeom>
            <a:avLst/>
            <a:gdLst/>
            <a:ahLst/>
            <a:cxnLst/>
            <a:rect l="l" t="t" r="r" b="b"/>
            <a:pathLst>
              <a:path w="5029200" h="4114800">
                <a:moveTo>
                  <a:pt x="0" y="4114800"/>
                </a:moveTo>
                <a:lnTo>
                  <a:pt x="5029200" y="4114800"/>
                </a:lnTo>
                <a:lnTo>
                  <a:pt x="5029200" y="0"/>
                </a:lnTo>
                <a:lnTo>
                  <a:pt x="0" y="0"/>
                </a:lnTo>
                <a:lnTo>
                  <a:pt x="0" y="411480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Freeform 7"/>
          <p:cNvSpPr/>
          <p:nvPr/>
        </p:nvSpPr>
        <p:spPr>
          <a:xfrm>
            <a:off x="8180711" y="-4904700"/>
            <a:ext cx="7401497" cy="8229600"/>
          </a:xfrm>
          <a:custGeom>
            <a:avLst/>
            <a:gdLst/>
            <a:ahLst/>
            <a:cxnLst/>
            <a:rect l="l" t="t" r="r" b="b"/>
            <a:pathLst>
              <a:path w="7401497" h="8229600">
                <a:moveTo>
                  <a:pt x="0" y="0"/>
                </a:moveTo>
                <a:lnTo>
                  <a:pt x="7401497" y="0"/>
                </a:lnTo>
                <a:lnTo>
                  <a:pt x="7401497" y="8229600"/>
                </a:lnTo>
                <a:lnTo>
                  <a:pt x="0" y="8229600"/>
                </a:lnTo>
                <a:lnTo>
                  <a:pt x="0" y="0"/>
                </a:lnTo>
                <a:close/>
              </a:path>
            </a:pathLst>
          </a:custGeom>
          <a:blipFill>
            <a:blip r:embed="rId5"/>
            <a:stretch>
              <a:fillRect/>
            </a:stretch>
          </a:blipFill>
        </p:spPr>
      </p:sp>
      <p:sp>
        <p:nvSpPr>
          <p:cNvPr id="8" name="Freeform 8"/>
          <p:cNvSpPr/>
          <p:nvPr/>
        </p:nvSpPr>
        <p:spPr>
          <a:xfrm>
            <a:off x="-2672048" y="-5018174"/>
            <a:ext cx="7401497" cy="8229600"/>
          </a:xfrm>
          <a:custGeom>
            <a:avLst/>
            <a:gdLst/>
            <a:ahLst/>
            <a:cxnLst/>
            <a:rect l="l" t="t" r="r" b="b"/>
            <a:pathLst>
              <a:path w="7401497" h="8229600">
                <a:moveTo>
                  <a:pt x="0" y="0"/>
                </a:moveTo>
                <a:lnTo>
                  <a:pt x="7401496" y="0"/>
                </a:lnTo>
                <a:lnTo>
                  <a:pt x="7401496" y="8229600"/>
                </a:lnTo>
                <a:lnTo>
                  <a:pt x="0" y="8229600"/>
                </a:lnTo>
                <a:lnTo>
                  <a:pt x="0" y="0"/>
                </a:lnTo>
                <a:close/>
              </a:path>
            </a:pathLst>
          </a:custGeom>
          <a:blipFill>
            <a:blip r:embed="rId5"/>
            <a:stretch>
              <a:fillRect/>
            </a:stretch>
          </a:blipFill>
        </p:spPr>
      </p:sp>
      <p:sp>
        <p:nvSpPr>
          <p:cNvPr id="9" name="Freeform 9"/>
          <p:cNvSpPr/>
          <p:nvPr/>
        </p:nvSpPr>
        <p:spPr>
          <a:xfrm rot="-6712665">
            <a:off x="-990270" y="7258855"/>
            <a:ext cx="7401497" cy="8229600"/>
          </a:xfrm>
          <a:custGeom>
            <a:avLst/>
            <a:gdLst/>
            <a:ahLst/>
            <a:cxnLst/>
            <a:rect l="l" t="t" r="r" b="b"/>
            <a:pathLst>
              <a:path w="7401497" h="8229600">
                <a:moveTo>
                  <a:pt x="0" y="0"/>
                </a:moveTo>
                <a:lnTo>
                  <a:pt x="7401497" y="0"/>
                </a:lnTo>
                <a:lnTo>
                  <a:pt x="7401497" y="8229600"/>
                </a:lnTo>
                <a:lnTo>
                  <a:pt x="0" y="8229600"/>
                </a:lnTo>
                <a:lnTo>
                  <a:pt x="0" y="0"/>
                </a:lnTo>
                <a:close/>
              </a:path>
            </a:pathLst>
          </a:custGeom>
          <a:blipFill>
            <a:blip r:embed="rId5"/>
            <a:stretch>
              <a:fillRect/>
            </a:stretch>
          </a:blipFill>
        </p:spPr>
      </p:sp>
      <p:sp>
        <p:nvSpPr>
          <p:cNvPr id="10" name="Freeform 10"/>
          <p:cNvSpPr/>
          <p:nvPr/>
        </p:nvSpPr>
        <p:spPr>
          <a:xfrm rot="-1846334">
            <a:off x="9995837" y="6172200"/>
            <a:ext cx="7401497" cy="8229600"/>
          </a:xfrm>
          <a:custGeom>
            <a:avLst/>
            <a:gdLst/>
            <a:ahLst/>
            <a:cxnLst/>
            <a:rect l="l" t="t" r="r" b="b"/>
            <a:pathLst>
              <a:path w="7401497" h="8229600">
                <a:moveTo>
                  <a:pt x="0" y="0"/>
                </a:moveTo>
                <a:lnTo>
                  <a:pt x="7401496" y="0"/>
                </a:lnTo>
                <a:lnTo>
                  <a:pt x="7401496" y="8229600"/>
                </a:lnTo>
                <a:lnTo>
                  <a:pt x="0" y="8229600"/>
                </a:lnTo>
                <a:lnTo>
                  <a:pt x="0" y="0"/>
                </a:lnTo>
                <a:close/>
              </a:path>
            </a:pathLst>
          </a:custGeom>
          <a:blipFill>
            <a:blip r:embed="rId5"/>
            <a:stretch>
              <a:fillRect/>
            </a:stretch>
          </a:blipFill>
        </p:spPr>
      </p:sp>
      <p:sp>
        <p:nvSpPr>
          <p:cNvPr id="11" name="TextBox 11"/>
          <p:cNvSpPr txBox="1"/>
          <p:nvPr/>
        </p:nvSpPr>
        <p:spPr>
          <a:xfrm>
            <a:off x="2725007" y="5019675"/>
            <a:ext cx="12837986" cy="2155571"/>
          </a:xfrm>
          <a:prstGeom prst="rect">
            <a:avLst/>
          </a:prstGeom>
        </p:spPr>
        <p:txBody>
          <a:bodyPr lIns="0" tIns="0" rIns="0" bIns="0" rtlCol="0" anchor="t">
            <a:spAutoFit/>
          </a:bodyPr>
          <a:lstStyle/>
          <a:p>
            <a:pPr algn="ctr">
              <a:lnSpc>
                <a:spcPts val="17271"/>
              </a:lnSpc>
            </a:pPr>
            <a:r>
              <a:rPr lang="en-US" sz="13599">
                <a:solidFill>
                  <a:srgbClr val="273384"/>
                </a:solidFill>
                <a:latin typeface="Eczar Bold"/>
                <a:ea typeface="Eczar Bold"/>
              </a:rPr>
              <a:t>﻿THANK YOU</a:t>
            </a:r>
          </a:p>
        </p:txBody>
      </p:sp>
      <p:grpSp>
        <p:nvGrpSpPr>
          <p:cNvPr id="12" name="Group 12"/>
          <p:cNvGrpSpPr/>
          <p:nvPr/>
        </p:nvGrpSpPr>
        <p:grpSpPr>
          <a:xfrm>
            <a:off x="6406541" y="2374446"/>
            <a:ext cx="5474919" cy="2093047"/>
            <a:chOff x="0" y="0"/>
            <a:chExt cx="7299891" cy="2790730"/>
          </a:xfrm>
        </p:grpSpPr>
        <p:sp>
          <p:nvSpPr>
            <p:cNvPr id="13" name="Freeform 13"/>
            <p:cNvSpPr/>
            <p:nvPr/>
          </p:nvSpPr>
          <p:spPr>
            <a:xfrm>
              <a:off x="2025483" y="0"/>
              <a:ext cx="3248925" cy="2215176"/>
            </a:xfrm>
            <a:custGeom>
              <a:avLst/>
              <a:gdLst/>
              <a:ahLst/>
              <a:cxnLst/>
              <a:rect l="l" t="t" r="r" b="b"/>
              <a:pathLst>
                <a:path w="3248925" h="2215176">
                  <a:moveTo>
                    <a:pt x="0" y="0"/>
                  </a:moveTo>
                  <a:lnTo>
                    <a:pt x="3248925" y="0"/>
                  </a:lnTo>
                  <a:lnTo>
                    <a:pt x="3248925" y="2215176"/>
                  </a:lnTo>
                  <a:lnTo>
                    <a:pt x="0" y="22151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4" name="TextBox 14"/>
            <p:cNvSpPr txBox="1"/>
            <p:nvPr/>
          </p:nvSpPr>
          <p:spPr>
            <a:xfrm>
              <a:off x="0" y="2148501"/>
              <a:ext cx="7299891" cy="642229"/>
            </a:xfrm>
            <a:prstGeom prst="rect">
              <a:avLst/>
            </a:prstGeom>
          </p:spPr>
          <p:txBody>
            <a:bodyPr lIns="0" tIns="0" rIns="0" bIns="0" rtlCol="0" anchor="t">
              <a:spAutoFit/>
            </a:bodyPr>
            <a:lstStyle/>
            <a:p>
              <a:pPr algn="ctr">
                <a:lnSpc>
                  <a:spcPts val="4032"/>
                </a:lnSpc>
              </a:pP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EFAFF"/>
        </a:solidFill>
        <a:effectLst/>
      </p:bgPr>
    </p:bg>
    <p:spTree>
      <p:nvGrpSpPr>
        <p:cNvPr id="1" name=""/>
        <p:cNvGrpSpPr/>
        <p:nvPr/>
      </p:nvGrpSpPr>
      <p:grpSpPr>
        <a:xfrm>
          <a:off x="0" y="0"/>
          <a:ext cx="0" cy="0"/>
          <a:chOff x="0" y="0"/>
          <a:chExt cx="0" cy="0"/>
        </a:xfrm>
      </p:grpSpPr>
      <p:grpSp>
        <p:nvGrpSpPr>
          <p:cNvPr id="2" name="Group 2"/>
          <p:cNvGrpSpPr/>
          <p:nvPr/>
        </p:nvGrpSpPr>
        <p:grpSpPr>
          <a:xfrm>
            <a:off x="8871394" y="1028700"/>
            <a:ext cx="771999" cy="771999"/>
            <a:chOff x="0" y="0"/>
            <a:chExt cx="6350000" cy="6350000"/>
          </a:xfrm>
        </p:grpSpPr>
        <p:sp>
          <p:nvSpPr>
            <p:cNvPr id="3" name="Freeform 3"/>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D5E7F5"/>
            </a:solidFill>
          </p:spPr>
        </p:sp>
      </p:grpSp>
      <p:grpSp>
        <p:nvGrpSpPr>
          <p:cNvPr id="4" name="Group 4"/>
          <p:cNvGrpSpPr/>
          <p:nvPr/>
        </p:nvGrpSpPr>
        <p:grpSpPr>
          <a:xfrm>
            <a:off x="8871395" y="1998157"/>
            <a:ext cx="771999" cy="806134"/>
            <a:chOff x="0" y="0"/>
            <a:chExt cx="6350000" cy="6630779"/>
          </a:xfrm>
        </p:grpSpPr>
        <p:sp>
          <p:nvSpPr>
            <p:cNvPr id="5" name="Freeform 5"/>
            <p:cNvSpPr/>
            <p:nvPr/>
          </p:nvSpPr>
          <p:spPr>
            <a:xfrm>
              <a:off x="0" y="0"/>
              <a:ext cx="6350000" cy="6630779"/>
            </a:xfrm>
            <a:custGeom>
              <a:avLst/>
              <a:gdLst/>
              <a:ahLst/>
              <a:cxnLst/>
              <a:rect l="l" t="t" r="r" b="b"/>
              <a:pathLst>
                <a:path w="6350000" h="6630779">
                  <a:moveTo>
                    <a:pt x="3175000" y="0"/>
                  </a:moveTo>
                  <a:cubicBezTo>
                    <a:pt x="1421496" y="0"/>
                    <a:pt x="0" y="1484350"/>
                    <a:pt x="0" y="3315389"/>
                  </a:cubicBezTo>
                  <a:cubicBezTo>
                    <a:pt x="0" y="5146429"/>
                    <a:pt x="1421496" y="6630779"/>
                    <a:pt x="3175000" y="6630779"/>
                  </a:cubicBezTo>
                  <a:cubicBezTo>
                    <a:pt x="4928504" y="6630779"/>
                    <a:pt x="6350000" y="5146429"/>
                    <a:pt x="6350000" y="3315389"/>
                  </a:cubicBezTo>
                  <a:cubicBezTo>
                    <a:pt x="6350000" y="1484350"/>
                    <a:pt x="4928504" y="0"/>
                    <a:pt x="3175000" y="0"/>
                  </a:cubicBezTo>
                  <a:close/>
                </a:path>
              </a:pathLst>
            </a:custGeom>
            <a:solidFill>
              <a:srgbClr val="D5E7F5"/>
            </a:solidFill>
          </p:spPr>
        </p:sp>
      </p:grpSp>
      <p:grpSp>
        <p:nvGrpSpPr>
          <p:cNvPr id="6" name="Group 6"/>
          <p:cNvGrpSpPr/>
          <p:nvPr/>
        </p:nvGrpSpPr>
        <p:grpSpPr>
          <a:xfrm>
            <a:off x="8984788" y="7262573"/>
            <a:ext cx="771999" cy="771999"/>
            <a:chOff x="0" y="0"/>
            <a:chExt cx="6350000" cy="6350000"/>
          </a:xfrm>
        </p:grpSpPr>
        <p:sp>
          <p:nvSpPr>
            <p:cNvPr id="7" name="Freeform 7"/>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D5E7F5"/>
            </a:solidFill>
          </p:spPr>
        </p:sp>
      </p:grpSp>
      <p:grpSp>
        <p:nvGrpSpPr>
          <p:cNvPr id="8" name="Group 8"/>
          <p:cNvGrpSpPr/>
          <p:nvPr/>
        </p:nvGrpSpPr>
        <p:grpSpPr>
          <a:xfrm>
            <a:off x="8920785" y="5909183"/>
            <a:ext cx="771999" cy="771999"/>
            <a:chOff x="0" y="0"/>
            <a:chExt cx="6350000" cy="6350000"/>
          </a:xfrm>
        </p:grpSpPr>
        <p:sp>
          <p:nvSpPr>
            <p:cNvPr id="9" name="Freeform 9"/>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D5E7F5"/>
            </a:solidFill>
          </p:spPr>
        </p:sp>
      </p:grpSp>
      <p:grpSp>
        <p:nvGrpSpPr>
          <p:cNvPr id="10" name="Group 10"/>
          <p:cNvGrpSpPr/>
          <p:nvPr/>
        </p:nvGrpSpPr>
        <p:grpSpPr>
          <a:xfrm>
            <a:off x="8871394" y="8502568"/>
            <a:ext cx="771999" cy="771999"/>
            <a:chOff x="0" y="0"/>
            <a:chExt cx="6350000" cy="6350000"/>
          </a:xfrm>
        </p:grpSpPr>
        <p:sp>
          <p:nvSpPr>
            <p:cNvPr id="11" name="Freeform 11"/>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D5E7F5"/>
            </a:solidFill>
          </p:spPr>
        </p:sp>
      </p:grpSp>
      <p:sp>
        <p:nvSpPr>
          <p:cNvPr id="12" name="Freeform 12"/>
          <p:cNvSpPr/>
          <p:nvPr/>
        </p:nvSpPr>
        <p:spPr>
          <a:xfrm>
            <a:off x="-2221648" y="5143500"/>
            <a:ext cx="9152475" cy="8229600"/>
          </a:xfrm>
          <a:custGeom>
            <a:avLst/>
            <a:gdLst/>
            <a:ahLst/>
            <a:cxnLst/>
            <a:rect l="l" t="t" r="r" b="b"/>
            <a:pathLst>
              <a:path w="9152475" h="8229600">
                <a:moveTo>
                  <a:pt x="0" y="0"/>
                </a:moveTo>
                <a:lnTo>
                  <a:pt x="9152475" y="0"/>
                </a:lnTo>
                <a:lnTo>
                  <a:pt x="9152475" y="8229600"/>
                </a:lnTo>
                <a:lnTo>
                  <a:pt x="0" y="8229600"/>
                </a:lnTo>
                <a:lnTo>
                  <a:pt x="0" y="0"/>
                </a:lnTo>
                <a:close/>
              </a:path>
            </a:pathLst>
          </a:custGeom>
          <a:blipFill>
            <a:blip r:embed="rId2"/>
            <a:stretch>
              <a:fillRect/>
            </a:stretch>
          </a:blipFill>
        </p:spPr>
      </p:sp>
      <p:sp>
        <p:nvSpPr>
          <p:cNvPr id="13" name="Freeform 13"/>
          <p:cNvSpPr/>
          <p:nvPr/>
        </p:nvSpPr>
        <p:spPr>
          <a:xfrm>
            <a:off x="-1346159" y="3695460"/>
            <a:ext cx="7401497" cy="8229600"/>
          </a:xfrm>
          <a:custGeom>
            <a:avLst/>
            <a:gdLst/>
            <a:ahLst/>
            <a:cxnLst/>
            <a:rect l="l" t="t" r="r" b="b"/>
            <a:pathLst>
              <a:path w="7401497" h="8229600">
                <a:moveTo>
                  <a:pt x="0" y="0"/>
                </a:moveTo>
                <a:lnTo>
                  <a:pt x="7401497" y="0"/>
                </a:lnTo>
                <a:lnTo>
                  <a:pt x="7401497" y="8229600"/>
                </a:lnTo>
                <a:lnTo>
                  <a:pt x="0" y="8229600"/>
                </a:lnTo>
                <a:lnTo>
                  <a:pt x="0" y="0"/>
                </a:lnTo>
                <a:close/>
              </a:path>
            </a:pathLst>
          </a:custGeom>
          <a:blipFill>
            <a:blip r:embed="rId3"/>
            <a:stretch>
              <a:fillRect/>
            </a:stretch>
          </a:blipFill>
        </p:spPr>
      </p:sp>
      <p:sp>
        <p:nvSpPr>
          <p:cNvPr id="14" name="Freeform 14"/>
          <p:cNvSpPr/>
          <p:nvPr/>
        </p:nvSpPr>
        <p:spPr>
          <a:xfrm rot="1432000">
            <a:off x="4416227" y="-2152011"/>
            <a:ext cx="5029200" cy="4114800"/>
          </a:xfrm>
          <a:custGeom>
            <a:avLst/>
            <a:gdLst/>
            <a:ahLst/>
            <a:cxnLst/>
            <a:rect l="l" t="t" r="r" b="b"/>
            <a:pathLst>
              <a:path w="5029200" h="4114800">
                <a:moveTo>
                  <a:pt x="0" y="0"/>
                </a:moveTo>
                <a:lnTo>
                  <a:pt x="5029200" y="0"/>
                </a:lnTo>
                <a:lnTo>
                  <a:pt x="502920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5" name="TextBox 15"/>
          <p:cNvSpPr txBox="1"/>
          <p:nvPr/>
        </p:nvSpPr>
        <p:spPr>
          <a:xfrm>
            <a:off x="10062846" y="922539"/>
            <a:ext cx="7322748" cy="788035"/>
          </a:xfrm>
          <a:prstGeom prst="rect">
            <a:avLst/>
          </a:prstGeom>
        </p:spPr>
        <p:txBody>
          <a:bodyPr lIns="0" tIns="0" rIns="0" bIns="0" rtlCol="0" anchor="t">
            <a:spAutoFit/>
          </a:bodyPr>
          <a:lstStyle/>
          <a:p>
            <a:pPr algn="l">
              <a:lnSpc>
                <a:spcPts val="6799"/>
              </a:lnSpc>
            </a:pPr>
            <a:r>
              <a:rPr lang="en-GB" sz="3399" dirty="0">
                <a:solidFill>
                  <a:srgbClr val="000000"/>
                </a:solidFill>
                <a:latin typeface="Raleway"/>
              </a:rPr>
              <a:t>O</a:t>
            </a:r>
            <a:r>
              <a:rPr lang="en-US" sz="3399" dirty="0" err="1">
                <a:solidFill>
                  <a:srgbClr val="000000"/>
                </a:solidFill>
                <a:latin typeface="Raleway"/>
              </a:rPr>
              <a:t>verview</a:t>
            </a:r>
            <a:endParaRPr lang="en-US" sz="3399" dirty="0">
              <a:solidFill>
                <a:srgbClr val="000000"/>
              </a:solidFill>
              <a:latin typeface="Raleway"/>
            </a:endParaRPr>
          </a:p>
        </p:txBody>
      </p:sp>
      <p:sp>
        <p:nvSpPr>
          <p:cNvPr id="16" name="TextBox 16"/>
          <p:cNvSpPr txBox="1"/>
          <p:nvPr/>
        </p:nvSpPr>
        <p:spPr>
          <a:xfrm>
            <a:off x="8975695" y="986221"/>
            <a:ext cx="545211" cy="688086"/>
          </a:xfrm>
          <a:prstGeom prst="rect">
            <a:avLst/>
          </a:prstGeom>
        </p:spPr>
        <p:txBody>
          <a:bodyPr lIns="0" tIns="0" rIns="0" bIns="0" rtlCol="0" anchor="t">
            <a:spAutoFit/>
          </a:bodyPr>
          <a:lstStyle/>
          <a:p>
            <a:pPr algn="ctr">
              <a:lnSpc>
                <a:spcPts val="5652"/>
              </a:lnSpc>
            </a:pPr>
            <a:r>
              <a:rPr lang="en-US" sz="3600">
                <a:solidFill>
                  <a:srgbClr val="273384"/>
                </a:solidFill>
                <a:latin typeface="Raleway Bold"/>
              </a:rPr>
              <a:t>1</a:t>
            </a:r>
          </a:p>
        </p:txBody>
      </p:sp>
      <p:sp>
        <p:nvSpPr>
          <p:cNvPr id="17" name="TextBox 17"/>
          <p:cNvSpPr txBox="1"/>
          <p:nvPr/>
        </p:nvSpPr>
        <p:spPr>
          <a:xfrm>
            <a:off x="9098621" y="7333753"/>
            <a:ext cx="435390" cy="549690"/>
          </a:xfrm>
          <a:prstGeom prst="rect">
            <a:avLst/>
          </a:prstGeom>
        </p:spPr>
        <p:txBody>
          <a:bodyPr lIns="0" tIns="0" rIns="0" bIns="0" rtlCol="0" anchor="t">
            <a:spAutoFit/>
          </a:bodyPr>
          <a:lstStyle/>
          <a:p>
            <a:pPr marL="0" lvl="1" indent="0" algn="ctr">
              <a:lnSpc>
                <a:spcPts val="4513"/>
              </a:lnSpc>
              <a:spcBef>
                <a:spcPct val="0"/>
              </a:spcBef>
            </a:pPr>
            <a:r>
              <a:rPr lang="en-US" sz="2874">
                <a:solidFill>
                  <a:srgbClr val="273384"/>
                </a:solidFill>
                <a:latin typeface="Raleway Bold"/>
              </a:rPr>
              <a:t>7</a:t>
            </a:r>
          </a:p>
        </p:txBody>
      </p:sp>
      <p:sp>
        <p:nvSpPr>
          <p:cNvPr id="18" name="TextBox 18"/>
          <p:cNvSpPr txBox="1"/>
          <p:nvPr/>
        </p:nvSpPr>
        <p:spPr>
          <a:xfrm>
            <a:off x="9034179" y="5879702"/>
            <a:ext cx="545211" cy="688086"/>
          </a:xfrm>
          <a:prstGeom prst="rect">
            <a:avLst/>
          </a:prstGeom>
        </p:spPr>
        <p:txBody>
          <a:bodyPr lIns="0" tIns="0" rIns="0" bIns="0" rtlCol="0" anchor="t">
            <a:spAutoFit/>
          </a:bodyPr>
          <a:lstStyle/>
          <a:p>
            <a:pPr marL="0" lvl="1" indent="0" algn="ctr">
              <a:lnSpc>
                <a:spcPts val="5652"/>
              </a:lnSpc>
              <a:spcBef>
                <a:spcPct val="0"/>
              </a:spcBef>
            </a:pPr>
            <a:r>
              <a:rPr lang="en-US" sz="3600" dirty="0">
                <a:solidFill>
                  <a:srgbClr val="273384"/>
                </a:solidFill>
                <a:latin typeface="Raleway Bold"/>
              </a:rPr>
              <a:t>6</a:t>
            </a:r>
          </a:p>
        </p:txBody>
      </p:sp>
      <p:sp>
        <p:nvSpPr>
          <p:cNvPr id="19" name="TextBox 19"/>
          <p:cNvSpPr txBox="1"/>
          <p:nvPr/>
        </p:nvSpPr>
        <p:spPr>
          <a:xfrm>
            <a:off x="9098182" y="8487008"/>
            <a:ext cx="545211" cy="688086"/>
          </a:xfrm>
          <a:prstGeom prst="rect">
            <a:avLst/>
          </a:prstGeom>
        </p:spPr>
        <p:txBody>
          <a:bodyPr lIns="0" tIns="0" rIns="0" bIns="0" rtlCol="0" anchor="t">
            <a:spAutoFit/>
          </a:bodyPr>
          <a:lstStyle/>
          <a:p>
            <a:pPr marL="0" lvl="1" indent="0" algn="ctr">
              <a:lnSpc>
                <a:spcPts val="5652"/>
              </a:lnSpc>
              <a:spcBef>
                <a:spcPct val="0"/>
              </a:spcBef>
            </a:pPr>
            <a:r>
              <a:rPr lang="en-US" sz="3600" dirty="0">
                <a:solidFill>
                  <a:srgbClr val="273384"/>
                </a:solidFill>
                <a:latin typeface="Raleway Bold"/>
              </a:rPr>
              <a:t>8</a:t>
            </a:r>
          </a:p>
        </p:txBody>
      </p:sp>
      <p:sp>
        <p:nvSpPr>
          <p:cNvPr id="20" name="TextBox 20"/>
          <p:cNvSpPr txBox="1"/>
          <p:nvPr/>
        </p:nvSpPr>
        <p:spPr>
          <a:xfrm>
            <a:off x="1730661" y="2543368"/>
            <a:ext cx="6456699" cy="2667000"/>
          </a:xfrm>
          <a:prstGeom prst="rect">
            <a:avLst/>
          </a:prstGeom>
        </p:spPr>
        <p:txBody>
          <a:bodyPr lIns="0" tIns="0" rIns="0" bIns="0" rtlCol="0" anchor="t">
            <a:spAutoFit/>
          </a:bodyPr>
          <a:lstStyle/>
          <a:p>
            <a:pPr marL="0" lvl="0" indent="0" algn="l">
              <a:lnSpc>
                <a:spcPts val="10559"/>
              </a:lnSpc>
              <a:spcBef>
                <a:spcPct val="0"/>
              </a:spcBef>
            </a:pPr>
            <a:r>
              <a:rPr lang="en-US" sz="8799">
                <a:solidFill>
                  <a:srgbClr val="273384"/>
                </a:solidFill>
                <a:latin typeface="Eczar Bold"/>
                <a:ea typeface="Eczar Bold"/>
              </a:rPr>
              <a:t>﻿Table Of Contents</a:t>
            </a:r>
          </a:p>
        </p:txBody>
      </p:sp>
      <p:sp>
        <p:nvSpPr>
          <p:cNvPr id="21" name="Freeform 21"/>
          <p:cNvSpPr/>
          <p:nvPr/>
        </p:nvSpPr>
        <p:spPr>
          <a:xfrm rot="-1149178">
            <a:off x="15144750" y="8594576"/>
            <a:ext cx="5029200" cy="4114800"/>
          </a:xfrm>
          <a:custGeom>
            <a:avLst/>
            <a:gdLst/>
            <a:ahLst/>
            <a:cxnLst/>
            <a:rect l="l" t="t" r="r" b="b"/>
            <a:pathLst>
              <a:path w="5029200" h="4114800">
                <a:moveTo>
                  <a:pt x="0" y="0"/>
                </a:moveTo>
                <a:lnTo>
                  <a:pt x="5029200" y="0"/>
                </a:lnTo>
                <a:lnTo>
                  <a:pt x="502920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2" name="Freeform 22"/>
          <p:cNvSpPr/>
          <p:nvPr/>
        </p:nvSpPr>
        <p:spPr>
          <a:xfrm>
            <a:off x="-470670" y="-5686232"/>
            <a:ext cx="7401497" cy="8229600"/>
          </a:xfrm>
          <a:custGeom>
            <a:avLst/>
            <a:gdLst/>
            <a:ahLst/>
            <a:cxnLst/>
            <a:rect l="l" t="t" r="r" b="b"/>
            <a:pathLst>
              <a:path w="7401497" h="8229600">
                <a:moveTo>
                  <a:pt x="0" y="0"/>
                </a:moveTo>
                <a:lnTo>
                  <a:pt x="7401497" y="0"/>
                </a:lnTo>
                <a:lnTo>
                  <a:pt x="7401497" y="8229600"/>
                </a:lnTo>
                <a:lnTo>
                  <a:pt x="0" y="8229600"/>
                </a:lnTo>
                <a:lnTo>
                  <a:pt x="0" y="0"/>
                </a:lnTo>
                <a:close/>
              </a:path>
            </a:pathLst>
          </a:custGeom>
          <a:blipFill>
            <a:blip r:embed="rId3"/>
            <a:stretch>
              <a:fillRect/>
            </a:stretch>
          </a:blipFill>
        </p:spPr>
      </p:sp>
      <p:sp>
        <p:nvSpPr>
          <p:cNvPr id="23" name="Freeform 23"/>
          <p:cNvSpPr/>
          <p:nvPr/>
        </p:nvSpPr>
        <p:spPr>
          <a:xfrm>
            <a:off x="16014226" y="3644150"/>
            <a:ext cx="5371687" cy="5972688"/>
          </a:xfrm>
          <a:custGeom>
            <a:avLst/>
            <a:gdLst/>
            <a:ahLst/>
            <a:cxnLst/>
            <a:rect l="l" t="t" r="r" b="b"/>
            <a:pathLst>
              <a:path w="5371687" h="5972688">
                <a:moveTo>
                  <a:pt x="0" y="0"/>
                </a:moveTo>
                <a:lnTo>
                  <a:pt x="5371687" y="0"/>
                </a:lnTo>
                <a:lnTo>
                  <a:pt x="5371687" y="5972688"/>
                </a:lnTo>
                <a:lnTo>
                  <a:pt x="0" y="5972688"/>
                </a:lnTo>
                <a:lnTo>
                  <a:pt x="0" y="0"/>
                </a:lnTo>
                <a:close/>
              </a:path>
            </a:pathLst>
          </a:custGeom>
          <a:blipFill>
            <a:blip r:embed="rId3"/>
            <a:stretch>
              <a:fillRect/>
            </a:stretch>
          </a:blipFill>
        </p:spPr>
      </p:sp>
      <p:sp>
        <p:nvSpPr>
          <p:cNvPr id="24" name="TextBox 24"/>
          <p:cNvSpPr txBox="1"/>
          <p:nvPr/>
        </p:nvSpPr>
        <p:spPr>
          <a:xfrm>
            <a:off x="10062846" y="1928889"/>
            <a:ext cx="7322748" cy="788035"/>
          </a:xfrm>
          <a:prstGeom prst="rect">
            <a:avLst/>
          </a:prstGeom>
        </p:spPr>
        <p:txBody>
          <a:bodyPr lIns="0" tIns="0" rIns="0" bIns="0" rtlCol="0" anchor="t">
            <a:spAutoFit/>
          </a:bodyPr>
          <a:lstStyle/>
          <a:p>
            <a:pPr algn="l">
              <a:lnSpc>
                <a:spcPts val="6799"/>
              </a:lnSpc>
            </a:pPr>
            <a:r>
              <a:rPr lang="en-US" sz="3399">
                <a:solidFill>
                  <a:srgbClr val="000000"/>
                </a:solidFill>
                <a:latin typeface="Raleway"/>
              </a:rPr>
              <a:t>Business  and data understanding</a:t>
            </a:r>
          </a:p>
        </p:txBody>
      </p:sp>
      <p:sp>
        <p:nvSpPr>
          <p:cNvPr id="25" name="TextBox 25"/>
          <p:cNvSpPr txBox="1"/>
          <p:nvPr/>
        </p:nvSpPr>
        <p:spPr>
          <a:xfrm>
            <a:off x="10062846" y="5842459"/>
            <a:ext cx="7322748" cy="788035"/>
          </a:xfrm>
          <a:prstGeom prst="rect">
            <a:avLst/>
          </a:prstGeom>
        </p:spPr>
        <p:txBody>
          <a:bodyPr lIns="0" tIns="0" rIns="0" bIns="0" rtlCol="0" anchor="t">
            <a:spAutoFit/>
          </a:bodyPr>
          <a:lstStyle/>
          <a:p>
            <a:pPr algn="l">
              <a:lnSpc>
                <a:spcPts val="6799"/>
              </a:lnSpc>
            </a:pPr>
            <a:r>
              <a:rPr lang="en-GB" sz="3399" dirty="0">
                <a:solidFill>
                  <a:srgbClr val="000000"/>
                </a:solidFill>
                <a:latin typeface="Raleway"/>
              </a:rPr>
              <a:t>C</a:t>
            </a:r>
            <a:r>
              <a:rPr lang="en-US" sz="3399" dirty="0" err="1">
                <a:solidFill>
                  <a:srgbClr val="000000"/>
                </a:solidFill>
                <a:latin typeface="Raleway"/>
              </a:rPr>
              <a:t>onclusion</a:t>
            </a:r>
            <a:endParaRPr lang="en-US" sz="3399" dirty="0">
              <a:solidFill>
                <a:srgbClr val="000000"/>
              </a:solidFill>
              <a:latin typeface="Raleway"/>
            </a:endParaRPr>
          </a:p>
        </p:txBody>
      </p:sp>
      <p:sp>
        <p:nvSpPr>
          <p:cNvPr id="26" name="TextBox 26"/>
          <p:cNvSpPr txBox="1"/>
          <p:nvPr/>
        </p:nvSpPr>
        <p:spPr>
          <a:xfrm>
            <a:off x="10062846" y="7116442"/>
            <a:ext cx="7322748" cy="788035"/>
          </a:xfrm>
          <a:prstGeom prst="rect">
            <a:avLst/>
          </a:prstGeom>
        </p:spPr>
        <p:txBody>
          <a:bodyPr lIns="0" tIns="0" rIns="0" bIns="0" rtlCol="0" anchor="t">
            <a:spAutoFit/>
          </a:bodyPr>
          <a:lstStyle/>
          <a:p>
            <a:pPr algn="l">
              <a:lnSpc>
                <a:spcPts val="6799"/>
              </a:lnSpc>
            </a:pPr>
            <a:r>
              <a:rPr lang="en-GB" sz="3399" dirty="0">
                <a:solidFill>
                  <a:srgbClr val="000000"/>
                </a:solidFill>
                <a:latin typeface="Raleway"/>
              </a:rPr>
              <a:t>R</a:t>
            </a:r>
            <a:r>
              <a:rPr lang="en-US" sz="3399" dirty="0" err="1">
                <a:solidFill>
                  <a:srgbClr val="000000"/>
                </a:solidFill>
                <a:latin typeface="Raleway"/>
              </a:rPr>
              <a:t>ecommendations</a:t>
            </a:r>
            <a:endParaRPr lang="en-US" sz="3399" dirty="0">
              <a:solidFill>
                <a:srgbClr val="000000"/>
              </a:solidFill>
              <a:latin typeface="Raleway"/>
            </a:endParaRPr>
          </a:p>
        </p:txBody>
      </p:sp>
      <p:sp>
        <p:nvSpPr>
          <p:cNvPr id="27" name="TextBox 27"/>
          <p:cNvSpPr txBox="1"/>
          <p:nvPr/>
        </p:nvSpPr>
        <p:spPr>
          <a:xfrm>
            <a:off x="10062846" y="8226343"/>
            <a:ext cx="7322748" cy="788035"/>
          </a:xfrm>
          <a:prstGeom prst="rect">
            <a:avLst/>
          </a:prstGeom>
        </p:spPr>
        <p:txBody>
          <a:bodyPr lIns="0" tIns="0" rIns="0" bIns="0" rtlCol="0" anchor="t">
            <a:spAutoFit/>
          </a:bodyPr>
          <a:lstStyle/>
          <a:p>
            <a:pPr algn="l">
              <a:lnSpc>
                <a:spcPts val="6799"/>
              </a:lnSpc>
            </a:pPr>
            <a:r>
              <a:rPr lang="en-GB" sz="3399" dirty="0">
                <a:solidFill>
                  <a:srgbClr val="000000"/>
                </a:solidFill>
                <a:latin typeface="Raleway"/>
              </a:rPr>
              <a:t>N</a:t>
            </a:r>
            <a:r>
              <a:rPr lang="en-US" sz="3399" dirty="0" err="1">
                <a:solidFill>
                  <a:srgbClr val="000000"/>
                </a:solidFill>
                <a:latin typeface="Raleway"/>
              </a:rPr>
              <a:t>ext</a:t>
            </a:r>
            <a:r>
              <a:rPr lang="en-US" sz="3399" dirty="0">
                <a:solidFill>
                  <a:srgbClr val="000000"/>
                </a:solidFill>
                <a:latin typeface="Raleway"/>
              </a:rPr>
              <a:t> steps</a:t>
            </a:r>
          </a:p>
        </p:txBody>
      </p:sp>
      <p:sp>
        <p:nvSpPr>
          <p:cNvPr id="28" name="TextBox 28"/>
          <p:cNvSpPr txBox="1"/>
          <p:nvPr/>
        </p:nvSpPr>
        <p:spPr>
          <a:xfrm>
            <a:off x="10062846" y="2907424"/>
            <a:ext cx="7322748" cy="788035"/>
          </a:xfrm>
          <a:prstGeom prst="rect">
            <a:avLst/>
          </a:prstGeom>
        </p:spPr>
        <p:txBody>
          <a:bodyPr lIns="0" tIns="0" rIns="0" bIns="0" rtlCol="0" anchor="t">
            <a:spAutoFit/>
          </a:bodyPr>
          <a:lstStyle/>
          <a:p>
            <a:pPr algn="l">
              <a:lnSpc>
                <a:spcPts val="6799"/>
              </a:lnSpc>
            </a:pPr>
            <a:r>
              <a:rPr lang="en-GB" sz="3399" dirty="0">
                <a:solidFill>
                  <a:srgbClr val="000000"/>
                </a:solidFill>
                <a:latin typeface="Raleway"/>
              </a:rPr>
              <a:t>O</a:t>
            </a:r>
            <a:r>
              <a:rPr lang="en-US" sz="3399" dirty="0" err="1">
                <a:solidFill>
                  <a:srgbClr val="000000"/>
                </a:solidFill>
                <a:latin typeface="Raleway"/>
              </a:rPr>
              <a:t>bjectives</a:t>
            </a:r>
            <a:endParaRPr lang="en-US" sz="3399" dirty="0">
              <a:solidFill>
                <a:srgbClr val="000000"/>
              </a:solidFill>
              <a:latin typeface="Raleway"/>
            </a:endParaRPr>
          </a:p>
        </p:txBody>
      </p:sp>
      <p:sp>
        <p:nvSpPr>
          <p:cNvPr id="29" name="TextBox 29"/>
          <p:cNvSpPr txBox="1"/>
          <p:nvPr/>
        </p:nvSpPr>
        <p:spPr>
          <a:xfrm>
            <a:off x="8984788" y="2861441"/>
            <a:ext cx="545211" cy="688086"/>
          </a:xfrm>
          <a:prstGeom prst="rect">
            <a:avLst/>
          </a:prstGeom>
        </p:spPr>
        <p:txBody>
          <a:bodyPr lIns="0" tIns="0" rIns="0" bIns="0" rtlCol="0" anchor="t">
            <a:spAutoFit/>
          </a:bodyPr>
          <a:lstStyle/>
          <a:p>
            <a:pPr marL="0" lvl="1" indent="0" algn="ctr">
              <a:lnSpc>
                <a:spcPts val="5652"/>
              </a:lnSpc>
              <a:spcBef>
                <a:spcPct val="0"/>
              </a:spcBef>
            </a:pPr>
            <a:r>
              <a:rPr lang="en-US" sz="3600" u="none">
                <a:solidFill>
                  <a:srgbClr val="273384"/>
                </a:solidFill>
                <a:latin typeface="Raleway Bold"/>
              </a:rPr>
              <a:t>2</a:t>
            </a:r>
          </a:p>
        </p:txBody>
      </p:sp>
      <p:grpSp>
        <p:nvGrpSpPr>
          <p:cNvPr id="30" name="Group 30"/>
          <p:cNvGrpSpPr/>
          <p:nvPr/>
        </p:nvGrpSpPr>
        <p:grpSpPr>
          <a:xfrm>
            <a:off x="8988800" y="4982490"/>
            <a:ext cx="771999" cy="806134"/>
            <a:chOff x="0" y="0"/>
            <a:chExt cx="6350000" cy="6630779"/>
          </a:xfrm>
        </p:grpSpPr>
        <p:sp>
          <p:nvSpPr>
            <p:cNvPr id="31" name="Freeform 31"/>
            <p:cNvSpPr/>
            <p:nvPr/>
          </p:nvSpPr>
          <p:spPr>
            <a:xfrm>
              <a:off x="0" y="0"/>
              <a:ext cx="6350000" cy="6630779"/>
            </a:xfrm>
            <a:custGeom>
              <a:avLst/>
              <a:gdLst/>
              <a:ahLst/>
              <a:cxnLst/>
              <a:rect l="l" t="t" r="r" b="b"/>
              <a:pathLst>
                <a:path w="6350000" h="6630779">
                  <a:moveTo>
                    <a:pt x="3175000" y="0"/>
                  </a:moveTo>
                  <a:cubicBezTo>
                    <a:pt x="1421496" y="0"/>
                    <a:pt x="0" y="1484350"/>
                    <a:pt x="0" y="3315389"/>
                  </a:cubicBezTo>
                  <a:cubicBezTo>
                    <a:pt x="0" y="5146429"/>
                    <a:pt x="1421496" y="6630779"/>
                    <a:pt x="3175000" y="6630779"/>
                  </a:cubicBezTo>
                  <a:cubicBezTo>
                    <a:pt x="4928504" y="6630779"/>
                    <a:pt x="6350000" y="5146429"/>
                    <a:pt x="6350000" y="3315389"/>
                  </a:cubicBezTo>
                  <a:cubicBezTo>
                    <a:pt x="6350000" y="1484350"/>
                    <a:pt x="4928504" y="0"/>
                    <a:pt x="3175000" y="0"/>
                  </a:cubicBezTo>
                  <a:close/>
                </a:path>
              </a:pathLst>
            </a:custGeom>
            <a:solidFill>
              <a:srgbClr val="D5E7F5"/>
            </a:solidFill>
          </p:spPr>
        </p:sp>
      </p:grpSp>
      <p:grpSp>
        <p:nvGrpSpPr>
          <p:cNvPr id="32" name="Group 32"/>
          <p:cNvGrpSpPr/>
          <p:nvPr/>
        </p:nvGrpSpPr>
        <p:grpSpPr>
          <a:xfrm>
            <a:off x="8920785" y="3976331"/>
            <a:ext cx="771999" cy="806134"/>
            <a:chOff x="0" y="0"/>
            <a:chExt cx="6350000" cy="6630779"/>
          </a:xfrm>
        </p:grpSpPr>
        <p:sp>
          <p:nvSpPr>
            <p:cNvPr id="33" name="Freeform 33"/>
            <p:cNvSpPr/>
            <p:nvPr/>
          </p:nvSpPr>
          <p:spPr>
            <a:xfrm>
              <a:off x="0" y="0"/>
              <a:ext cx="6350000" cy="6630779"/>
            </a:xfrm>
            <a:custGeom>
              <a:avLst/>
              <a:gdLst/>
              <a:ahLst/>
              <a:cxnLst/>
              <a:rect l="l" t="t" r="r" b="b"/>
              <a:pathLst>
                <a:path w="6350000" h="6630779">
                  <a:moveTo>
                    <a:pt x="3175000" y="0"/>
                  </a:moveTo>
                  <a:cubicBezTo>
                    <a:pt x="1421496" y="0"/>
                    <a:pt x="0" y="1484350"/>
                    <a:pt x="0" y="3315389"/>
                  </a:cubicBezTo>
                  <a:cubicBezTo>
                    <a:pt x="0" y="5146429"/>
                    <a:pt x="1421496" y="6630779"/>
                    <a:pt x="3175000" y="6630779"/>
                  </a:cubicBezTo>
                  <a:cubicBezTo>
                    <a:pt x="4928504" y="6630779"/>
                    <a:pt x="6350000" y="5146429"/>
                    <a:pt x="6350000" y="3315389"/>
                  </a:cubicBezTo>
                  <a:cubicBezTo>
                    <a:pt x="6350000" y="1484350"/>
                    <a:pt x="4928504" y="0"/>
                    <a:pt x="3175000" y="0"/>
                  </a:cubicBezTo>
                  <a:close/>
                </a:path>
              </a:pathLst>
            </a:custGeom>
            <a:solidFill>
              <a:srgbClr val="D5E7F5"/>
            </a:solidFill>
          </p:spPr>
        </p:sp>
      </p:grpSp>
      <p:grpSp>
        <p:nvGrpSpPr>
          <p:cNvPr id="34" name="Group 34"/>
          <p:cNvGrpSpPr/>
          <p:nvPr/>
        </p:nvGrpSpPr>
        <p:grpSpPr>
          <a:xfrm>
            <a:off x="8871394" y="3122571"/>
            <a:ext cx="771999" cy="806134"/>
            <a:chOff x="0" y="0"/>
            <a:chExt cx="6350000" cy="6630779"/>
          </a:xfrm>
        </p:grpSpPr>
        <p:sp>
          <p:nvSpPr>
            <p:cNvPr id="35" name="Freeform 35"/>
            <p:cNvSpPr/>
            <p:nvPr/>
          </p:nvSpPr>
          <p:spPr>
            <a:xfrm>
              <a:off x="0" y="0"/>
              <a:ext cx="6350000" cy="6630779"/>
            </a:xfrm>
            <a:custGeom>
              <a:avLst/>
              <a:gdLst/>
              <a:ahLst/>
              <a:cxnLst/>
              <a:rect l="l" t="t" r="r" b="b"/>
              <a:pathLst>
                <a:path w="6350000" h="6630779">
                  <a:moveTo>
                    <a:pt x="3175000" y="0"/>
                  </a:moveTo>
                  <a:cubicBezTo>
                    <a:pt x="1421496" y="0"/>
                    <a:pt x="0" y="1484350"/>
                    <a:pt x="0" y="3315389"/>
                  </a:cubicBezTo>
                  <a:cubicBezTo>
                    <a:pt x="0" y="5146429"/>
                    <a:pt x="1421496" y="6630779"/>
                    <a:pt x="3175000" y="6630779"/>
                  </a:cubicBezTo>
                  <a:cubicBezTo>
                    <a:pt x="4928504" y="6630779"/>
                    <a:pt x="6350000" y="5146429"/>
                    <a:pt x="6350000" y="3315389"/>
                  </a:cubicBezTo>
                  <a:cubicBezTo>
                    <a:pt x="6350000" y="1484350"/>
                    <a:pt x="4928504" y="0"/>
                    <a:pt x="3175000" y="0"/>
                  </a:cubicBezTo>
                  <a:close/>
                </a:path>
              </a:pathLst>
            </a:custGeom>
            <a:solidFill>
              <a:srgbClr val="D5E7F5"/>
            </a:solidFill>
          </p:spPr>
        </p:sp>
      </p:grpSp>
      <p:sp>
        <p:nvSpPr>
          <p:cNvPr id="36" name="TextBox 36"/>
          <p:cNvSpPr txBox="1"/>
          <p:nvPr/>
        </p:nvSpPr>
        <p:spPr>
          <a:xfrm>
            <a:off x="9034179" y="3090041"/>
            <a:ext cx="545211" cy="688086"/>
          </a:xfrm>
          <a:prstGeom prst="rect">
            <a:avLst/>
          </a:prstGeom>
        </p:spPr>
        <p:txBody>
          <a:bodyPr lIns="0" tIns="0" rIns="0" bIns="0" rtlCol="0" anchor="t">
            <a:spAutoFit/>
          </a:bodyPr>
          <a:lstStyle/>
          <a:p>
            <a:pPr marL="0" lvl="1" indent="0" algn="ctr">
              <a:lnSpc>
                <a:spcPts val="5652"/>
              </a:lnSpc>
              <a:spcBef>
                <a:spcPct val="0"/>
              </a:spcBef>
            </a:pPr>
            <a:r>
              <a:rPr lang="en-US" sz="3600">
                <a:solidFill>
                  <a:srgbClr val="273384"/>
                </a:solidFill>
                <a:latin typeface="Raleway Bold"/>
              </a:rPr>
              <a:t>3</a:t>
            </a:r>
          </a:p>
        </p:txBody>
      </p:sp>
      <p:sp>
        <p:nvSpPr>
          <p:cNvPr id="37" name="TextBox 37"/>
          <p:cNvSpPr txBox="1"/>
          <p:nvPr/>
        </p:nvSpPr>
        <p:spPr>
          <a:xfrm>
            <a:off x="9098182" y="4944390"/>
            <a:ext cx="545211" cy="688086"/>
          </a:xfrm>
          <a:prstGeom prst="rect">
            <a:avLst/>
          </a:prstGeom>
        </p:spPr>
        <p:txBody>
          <a:bodyPr lIns="0" tIns="0" rIns="0" bIns="0" rtlCol="0" anchor="t">
            <a:spAutoFit/>
          </a:bodyPr>
          <a:lstStyle/>
          <a:p>
            <a:pPr marL="0" lvl="1" indent="0" algn="ctr">
              <a:lnSpc>
                <a:spcPts val="5652"/>
              </a:lnSpc>
              <a:spcBef>
                <a:spcPct val="0"/>
              </a:spcBef>
            </a:pPr>
            <a:r>
              <a:rPr lang="en-US" sz="3600">
                <a:solidFill>
                  <a:srgbClr val="273384"/>
                </a:solidFill>
                <a:latin typeface="Raleway Bold"/>
              </a:rPr>
              <a:t>5</a:t>
            </a:r>
          </a:p>
        </p:txBody>
      </p:sp>
      <p:sp>
        <p:nvSpPr>
          <p:cNvPr id="38" name="TextBox 38"/>
          <p:cNvSpPr txBox="1"/>
          <p:nvPr/>
        </p:nvSpPr>
        <p:spPr>
          <a:xfrm>
            <a:off x="8988800" y="2011430"/>
            <a:ext cx="545211" cy="688086"/>
          </a:xfrm>
          <a:prstGeom prst="rect">
            <a:avLst/>
          </a:prstGeom>
        </p:spPr>
        <p:txBody>
          <a:bodyPr lIns="0" tIns="0" rIns="0" bIns="0" rtlCol="0" anchor="t">
            <a:spAutoFit/>
          </a:bodyPr>
          <a:lstStyle/>
          <a:p>
            <a:pPr marL="0" lvl="1" indent="0" algn="ctr">
              <a:lnSpc>
                <a:spcPts val="5652"/>
              </a:lnSpc>
              <a:spcBef>
                <a:spcPct val="0"/>
              </a:spcBef>
            </a:pPr>
            <a:r>
              <a:rPr lang="en-US" sz="3600" u="none">
                <a:solidFill>
                  <a:srgbClr val="273384"/>
                </a:solidFill>
                <a:latin typeface="Raleway Bold"/>
              </a:rPr>
              <a:t>2</a:t>
            </a:r>
          </a:p>
        </p:txBody>
      </p:sp>
      <p:sp>
        <p:nvSpPr>
          <p:cNvPr id="39" name="TextBox 39"/>
          <p:cNvSpPr txBox="1"/>
          <p:nvPr/>
        </p:nvSpPr>
        <p:spPr>
          <a:xfrm>
            <a:off x="9034179" y="3894354"/>
            <a:ext cx="545211" cy="688086"/>
          </a:xfrm>
          <a:prstGeom prst="rect">
            <a:avLst/>
          </a:prstGeom>
        </p:spPr>
        <p:txBody>
          <a:bodyPr lIns="0" tIns="0" rIns="0" bIns="0" rtlCol="0" anchor="t">
            <a:spAutoFit/>
          </a:bodyPr>
          <a:lstStyle/>
          <a:p>
            <a:pPr marL="0" lvl="1" indent="0" algn="ctr">
              <a:lnSpc>
                <a:spcPts val="5652"/>
              </a:lnSpc>
              <a:spcBef>
                <a:spcPct val="0"/>
              </a:spcBef>
            </a:pPr>
            <a:r>
              <a:rPr lang="en-US" sz="3600">
                <a:solidFill>
                  <a:srgbClr val="273384"/>
                </a:solidFill>
                <a:latin typeface="Raleway Bold"/>
              </a:rPr>
              <a:t>4</a:t>
            </a:r>
          </a:p>
        </p:txBody>
      </p:sp>
      <p:sp>
        <p:nvSpPr>
          <p:cNvPr id="40" name="TextBox 40"/>
          <p:cNvSpPr txBox="1"/>
          <p:nvPr/>
        </p:nvSpPr>
        <p:spPr>
          <a:xfrm>
            <a:off x="10062846" y="3840167"/>
            <a:ext cx="7322748" cy="788035"/>
          </a:xfrm>
          <a:prstGeom prst="rect">
            <a:avLst/>
          </a:prstGeom>
        </p:spPr>
        <p:txBody>
          <a:bodyPr lIns="0" tIns="0" rIns="0" bIns="0" rtlCol="0" anchor="t">
            <a:spAutoFit/>
          </a:bodyPr>
          <a:lstStyle/>
          <a:p>
            <a:pPr algn="l">
              <a:lnSpc>
                <a:spcPts val="6799"/>
              </a:lnSpc>
            </a:pPr>
            <a:r>
              <a:rPr lang="en-GB" sz="3399" dirty="0">
                <a:solidFill>
                  <a:srgbClr val="000000"/>
                </a:solidFill>
                <a:latin typeface="Raleway"/>
              </a:rPr>
              <a:t>Modelling</a:t>
            </a:r>
            <a:endParaRPr lang="en-US" sz="3399" dirty="0">
              <a:solidFill>
                <a:srgbClr val="000000"/>
              </a:solidFill>
              <a:latin typeface="Raleway"/>
            </a:endParaRPr>
          </a:p>
        </p:txBody>
      </p:sp>
      <p:sp>
        <p:nvSpPr>
          <p:cNvPr id="41" name="TextBox 41"/>
          <p:cNvSpPr txBox="1"/>
          <p:nvPr/>
        </p:nvSpPr>
        <p:spPr>
          <a:xfrm>
            <a:off x="10062846" y="4867275"/>
            <a:ext cx="7322748" cy="788035"/>
          </a:xfrm>
          <a:prstGeom prst="rect">
            <a:avLst/>
          </a:prstGeom>
        </p:spPr>
        <p:txBody>
          <a:bodyPr lIns="0" tIns="0" rIns="0" bIns="0" rtlCol="0" anchor="t">
            <a:spAutoFit/>
          </a:bodyPr>
          <a:lstStyle/>
          <a:p>
            <a:pPr algn="l">
              <a:lnSpc>
                <a:spcPts val="6799"/>
              </a:lnSpc>
            </a:pPr>
            <a:r>
              <a:rPr lang="en-US" sz="3399" dirty="0">
                <a:solidFill>
                  <a:srgbClr val="000000"/>
                </a:solidFill>
                <a:latin typeface="Raleway"/>
              </a:rPr>
              <a:t>Evaluation</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EFAFF"/>
        </a:solidFill>
        <a:effectLst/>
      </p:bgPr>
    </p:bg>
    <p:spTree>
      <p:nvGrpSpPr>
        <p:cNvPr id="1" name=""/>
        <p:cNvGrpSpPr/>
        <p:nvPr/>
      </p:nvGrpSpPr>
      <p:grpSpPr>
        <a:xfrm>
          <a:off x="0" y="0"/>
          <a:ext cx="0" cy="0"/>
          <a:chOff x="0" y="0"/>
          <a:chExt cx="0" cy="0"/>
        </a:xfrm>
      </p:grpSpPr>
      <p:sp>
        <p:nvSpPr>
          <p:cNvPr id="2" name="Freeform 2"/>
          <p:cNvSpPr/>
          <p:nvPr/>
        </p:nvSpPr>
        <p:spPr>
          <a:xfrm rot="-10800000">
            <a:off x="1195740" y="226788"/>
            <a:ext cx="16634145" cy="1400582"/>
          </a:xfrm>
          <a:custGeom>
            <a:avLst/>
            <a:gdLst/>
            <a:ahLst/>
            <a:cxnLst/>
            <a:rect l="l" t="t" r="r" b="b"/>
            <a:pathLst>
              <a:path w="16634145" h="1400582">
                <a:moveTo>
                  <a:pt x="0" y="0"/>
                </a:moveTo>
                <a:lnTo>
                  <a:pt x="16634145" y="0"/>
                </a:lnTo>
                <a:lnTo>
                  <a:pt x="16634145" y="1400582"/>
                </a:lnTo>
                <a:lnTo>
                  <a:pt x="0" y="1400582"/>
                </a:lnTo>
                <a:lnTo>
                  <a:pt x="0" y="0"/>
                </a:lnTo>
                <a:close/>
              </a:path>
            </a:pathLst>
          </a:custGeom>
          <a:blipFill>
            <a:blip r:embed="rId2"/>
            <a:stretch>
              <a:fillRect l="-3975" t="-24957" r="-8410" b="-253780"/>
            </a:stretch>
          </a:blipFill>
        </p:spPr>
      </p:sp>
      <p:sp>
        <p:nvSpPr>
          <p:cNvPr id="3" name="Freeform 3"/>
          <p:cNvSpPr/>
          <p:nvPr/>
        </p:nvSpPr>
        <p:spPr>
          <a:xfrm>
            <a:off x="-3342004" y="5842179"/>
            <a:ext cx="6811586" cy="6124751"/>
          </a:xfrm>
          <a:custGeom>
            <a:avLst/>
            <a:gdLst/>
            <a:ahLst/>
            <a:cxnLst/>
            <a:rect l="l" t="t" r="r" b="b"/>
            <a:pathLst>
              <a:path w="6811586" h="6124751">
                <a:moveTo>
                  <a:pt x="0" y="0"/>
                </a:moveTo>
                <a:lnTo>
                  <a:pt x="6811586" y="0"/>
                </a:lnTo>
                <a:lnTo>
                  <a:pt x="6811586" y="6124751"/>
                </a:lnTo>
                <a:lnTo>
                  <a:pt x="0" y="6124751"/>
                </a:lnTo>
                <a:lnTo>
                  <a:pt x="0" y="0"/>
                </a:lnTo>
                <a:close/>
              </a:path>
            </a:pathLst>
          </a:custGeom>
          <a:blipFill>
            <a:blip r:embed="rId3"/>
            <a:stretch>
              <a:fillRect/>
            </a:stretch>
          </a:blipFill>
        </p:spPr>
      </p:sp>
      <p:sp>
        <p:nvSpPr>
          <p:cNvPr id="4" name="Freeform 4"/>
          <p:cNvSpPr/>
          <p:nvPr/>
        </p:nvSpPr>
        <p:spPr>
          <a:xfrm rot="-7038826">
            <a:off x="-2729619" y="3014974"/>
            <a:ext cx="5029200" cy="4114800"/>
          </a:xfrm>
          <a:custGeom>
            <a:avLst/>
            <a:gdLst/>
            <a:ahLst/>
            <a:cxnLst/>
            <a:rect l="l" t="t" r="r" b="b"/>
            <a:pathLst>
              <a:path w="5029200" h="4114800">
                <a:moveTo>
                  <a:pt x="0" y="0"/>
                </a:moveTo>
                <a:lnTo>
                  <a:pt x="5029200" y="0"/>
                </a:lnTo>
                <a:lnTo>
                  <a:pt x="502920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rot="-2387424">
            <a:off x="-1498605" y="5265349"/>
            <a:ext cx="7401497" cy="7985902"/>
          </a:xfrm>
          <a:custGeom>
            <a:avLst/>
            <a:gdLst/>
            <a:ahLst/>
            <a:cxnLst/>
            <a:rect l="l" t="t" r="r" b="b"/>
            <a:pathLst>
              <a:path w="7401497" h="7985902">
                <a:moveTo>
                  <a:pt x="0" y="0"/>
                </a:moveTo>
                <a:lnTo>
                  <a:pt x="7401496" y="0"/>
                </a:lnTo>
                <a:lnTo>
                  <a:pt x="7401496" y="7985902"/>
                </a:lnTo>
                <a:lnTo>
                  <a:pt x="0" y="7985902"/>
                </a:lnTo>
                <a:lnTo>
                  <a:pt x="0" y="0"/>
                </a:lnTo>
                <a:close/>
              </a:path>
            </a:pathLst>
          </a:custGeom>
          <a:blipFill>
            <a:blip r:embed="rId6"/>
            <a:stretch>
              <a:fillRect t="-3051"/>
            </a:stretch>
          </a:blipFill>
        </p:spPr>
      </p:sp>
      <p:sp>
        <p:nvSpPr>
          <p:cNvPr id="6" name="Freeform 6"/>
          <p:cNvSpPr/>
          <p:nvPr/>
        </p:nvSpPr>
        <p:spPr>
          <a:xfrm>
            <a:off x="13853507" y="5842179"/>
            <a:ext cx="6811586" cy="6124751"/>
          </a:xfrm>
          <a:custGeom>
            <a:avLst/>
            <a:gdLst/>
            <a:ahLst/>
            <a:cxnLst/>
            <a:rect l="l" t="t" r="r" b="b"/>
            <a:pathLst>
              <a:path w="6811586" h="6124751">
                <a:moveTo>
                  <a:pt x="0" y="0"/>
                </a:moveTo>
                <a:lnTo>
                  <a:pt x="6811586" y="0"/>
                </a:lnTo>
                <a:lnTo>
                  <a:pt x="6811586" y="6124751"/>
                </a:lnTo>
                <a:lnTo>
                  <a:pt x="0" y="6124751"/>
                </a:lnTo>
                <a:lnTo>
                  <a:pt x="0" y="0"/>
                </a:lnTo>
                <a:close/>
              </a:path>
            </a:pathLst>
          </a:custGeom>
          <a:blipFill>
            <a:blip r:embed="rId3"/>
            <a:stretch>
              <a:fillRect/>
            </a:stretch>
          </a:blipFill>
        </p:spPr>
      </p:sp>
      <p:sp>
        <p:nvSpPr>
          <p:cNvPr id="7" name="Freeform 7"/>
          <p:cNvSpPr/>
          <p:nvPr/>
        </p:nvSpPr>
        <p:spPr>
          <a:xfrm rot="-7038826">
            <a:off x="16280231" y="3784779"/>
            <a:ext cx="5029200" cy="4114800"/>
          </a:xfrm>
          <a:custGeom>
            <a:avLst/>
            <a:gdLst/>
            <a:ahLst/>
            <a:cxnLst/>
            <a:rect l="l" t="t" r="r" b="b"/>
            <a:pathLst>
              <a:path w="5029200" h="4114800">
                <a:moveTo>
                  <a:pt x="0" y="0"/>
                </a:moveTo>
                <a:lnTo>
                  <a:pt x="5029200" y="0"/>
                </a:lnTo>
                <a:lnTo>
                  <a:pt x="502920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rot="-2387424">
            <a:off x="11834683" y="5584357"/>
            <a:ext cx="7401497" cy="7985902"/>
          </a:xfrm>
          <a:custGeom>
            <a:avLst/>
            <a:gdLst/>
            <a:ahLst/>
            <a:cxnLst/>
            <a:rect l="l" t="t" r="r" b="b"/>
            <a:pathLst>
              <a:path w="7401497" h="7985902">
                <a:moveTo>
                  <a:pt x="0" y="0"/>
                </a:moveTo>
                <a:lnTo>
                  <a:pt x="7401496" y="0"/>
                </a:lnTo>
                <a:lnTo>
                  <a:pt x="7401496" y="7985902"/>
                </a:lnTo>
                <a:lnTo>
                  <a:pt x="0" y="7985902"/>
                </a:lnTo>
                <a:lnTo>
                  <a:pt x="0" y="0"/>
                </a:lnTo>
                <a:close/>
              </a:path>
            </a:pathLst>
          </a:custGeom>
          <a:blipFill>
            <a:blip r:embed="rId6"/>
            <a:stretch>
              <a:fillRect t="-3051"/>
            </a:stretch>
          </a:blipFill>
        </p:spPr>
      </p:sp>
      <p:sp>
        <p:nvSpPr>
          <p:cNvPr id="9" name="TextBox 9"/>
          <p:cNvSpPr txBox="1"/>
          <p:nvPr/>
        </p:nvSpPr>
        <p:spPr>
          <a:xfrm>
            <a:off x="3096060" y="1822614"/>
            <a:ext cx="12716900" cy="7389495"/>
          </a:xfrm>
          <a:prstGeom prst="rect">
            <a:avLst/>
          </a:prstGeom>
        </p:spPr>
        <p:txBody>
          <a:bodyPr lIns="0" tIns="0" rIns="0" bIns="0" rtlCol="0" anchor="t">
            <a:spAutoFit/>
          </a:bodyPr>
          <a:lstStyle/>
          <a:p>
            <a:pPr>
              <a:lnSpc>
                <a:spcPts val="4890"/>
              </a:lnSpc>
            </a:pPr>
            <a:r>
              <a:rPr lang="en-US" sz="3000">
                <a:solidFill>
                  <a:srgbClr val="000000"/>
                </a:solidFill>
                <a:latin typeface="Raleway"/>
              </a:rPr>
              <a:t>SyriaTel, a telecommunications company, faces a significant challenge in reducing customer churn, which can negatively impact their revenue and profitability. Customer churn refers to the phenomenon where customers discontinue their services with a company, often switching to competitors or simply discontinuing the service altogether. some of the factors contributing significantly to customer churn are Poor service experience and customer service, making it easy for customers to switch providers and poor customer experiences, such as multiple contacts for issue resolution. These factors highlight the importance of addressing service quality and customer satisfaction to reduce churn rate.</a:t>
            </a:r>
          </a:p>
          <a:p>
            <a:pPr algn="just">
              <a:lnSpc>
                <a:spcPts val="4890"/>
              </a:lnSpc>
            </a:pPr>
            <a:endParaRPr lang="en-US" sz="3000">
              <a:solidFill>
                <a:srgbClr val="000000"/>
              </a:solidFill>
              <a:latin typeface="Raleway"/>
            </a:endParaRPr>
          </a:p>
        </p:txBody>
      </p:sp>
      <p:sp>
        <p:nvSpPr>
          <p:cNvPr id="10" name="TextBox 10"/>
          <p:cNvSpPr txBox="1"/>
          <p:nvPr/>
        </p:nvSpPr>
        <p:spPr>
          <a:xfrm>
            <a:off x="4995436" y="548296"/>
            <a:ext cx="7890162" cy="1436291"/>
          </a:xfrm>
          <a:prstGeom prst="rect">
            <a:avLst/>
          </a:prstGeom>
        </p:spPr>
        <p:txBody>
          <a:bodyPr lIns="0" tIns="0" rIns="0" bIns="0" rtlCol="0" anchor="t">
            <a:spAutoFit/>
          </a:bodyPr>
          <a:lstStyle/>
          <a:p>
            <a:pPr algn="ctr">
              <a:lnSpc>
                <a:spcPts val="11175"/>
              </a:lnSpc>
            </a:pPr>
            <a:r>
              <a:rPr lang="en-GB" sz="8799" dirty="0">
                <a:solidFill>
                  <a:srgbClr val="273384"/>
                </a:solidFill>
                <a:latin typeface="Eczar Bold"/>
              </a:rPr>
              <a:t>O</a:t>
            </a:r>
            <a:r>
              <a:rPr lang="en-US" sz="8799" dirty="0" err="1">
                <a:solidFill>
                  <a:srgbClr val="273384"/>
                </a:solidFill>
                <a:latin typeface="Eczar Bold"/>
              </a:rPr>
              <a:t>verview</a:t>
            </a:r>
            <a:endParaRPr lang="en-US" sz="8799" dirty="0">
              <a:solidFill>
                <a:srgbClr val="273384"/>
              </a:solidFill>
              <a:latin typeface="Eczar Bo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EFAFF"/>
        </a:solidFill>
        <a:effectLst/>
      </p:bgPr>
    </p:bg>
    <p:spTree>
      <p:nvGrpSpPr>
        <p:cNvPr id="1" name=""/>
        <p:cNvGrpSpPr/>
        <p:nvPr/>
      </p:nvGrpSpPr>
      <p:grpSpPr>
        <a:xfrm>
          <a:off x="0" y="0"/>
          <a:ext cx="0" cy="0"/>
          <a:chOff x="0" y="0"/>
          <a:chExt cx="0" cy="0"/>
        </a:xfrm>
      </p:grpSpPr>
      <p:sp>
        <p:nvSpPr>
          <p:cNvPr id="2" name="Freeform 2"/>
          <p:cNvSpPr/>
          <p:nvPr/>
        </p:nvSpPr>
        <p:spPr>
          <a:xfrm rot="2792599">
            <a:off x="15869006" y="6270652"/>
            <a:ext cx="3938319" cy="3222261"/>
          </a:xfrm>
          <a:custGeom>
            <a:avLst/>
            <a:gdLst/>
            <a:ahLst/>
            <a:cxnLst/>
            <a:rect l="l" t="t" r="r" b="b"/>
            <a:pathLst>
              <a:path w="3938319" h="3222261">
                <a:moveTo>
                  <a:pt x="0" y="0"/>
                </a:moveTo>
                <a:lnTo>
                  <a:pt x="3938319" y="0"/>
                </a:lnTo>
                <a:lnTo>
                  <a:pt x="3938319" y="3222261"/>
                </a:lnTo>
                <a:lnTo>
                  <a:pt x="0" y="322226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1593932">
            <a:off x="12348771" y="-1959981"/>
            <a:ext cx="9152475" cy="8229600"/>
          </a:xfrm>
          <a:custGeom>
            <a:avLst/>
            <a:gdLst/>
            <a:ahLst/>
            <a:cxnLst/>
            <a:rect l="l" t="t" r="r" b="b"/>
            <a:pathLst>
              <a:path w="9152475" h="8229600">
                <a:moveTo>
                  <a:pt x="0" y="0"/>
                </a:moveTo>
                <a:lnTo>
                  <a:pt x="9152475" y="0"/>
                </a:lnTo>
                <a:lnTo>
                  <a:pt x="9152475" y="8229600"/>
                </a:lnTo>
                <a:lnTo>
                  <a:pt x="0" y="8229600"/>
                </a:lnTo>
                <a:lnTo>
                  <a:pt x="0" y="0"/>
                </a:lnTo>
                <a:close/>
              </a:path>
            </a:pathLst>
          </a:custGeom>
          <a:blipFill>
            <a:blip r:embed="rId4"/>
            <a:stretch>
              <a:fillRect/>
            </a:stretch>
          </a:blipFill>
        </p:spPr>
      </p:sp>
      <p:sp>
        <p:nvSpPr>
          <p:cNvPr id="4" name="TextBox 4"/>
          <p:cNvSpPr txBox="1"/>
          <p:nvPr/>
        </p:nvSpPr>
        <p:spPr>
          <a:xfrm>
            <a:off x="3299542" y="55247"/>
            <a:ext cx="11688915" cy="1908807"/>
          </a:xfrm>
          <a:prstGeom prst="rect">
            <a:avLst/>
          </a:prstGeom>
        </p:spPr>
        <p:txBody>
          <a:bodyPr lIns="0" tIns="0" rIns="0" bIns="0" rtlCol="0" anchor="t">
            <a:spAutoFit/>
          </a:bodyPr>
          <a:lstStyle/>
          <a:p>
            <a:pPr algn="ctr">
              <a:lnSpc>
                <a:spcPts val="7620"/>
              </a:lnSpc>
            </a:pPr>
            <a:r>
              <a:rPr lang="en-US" sz="6000">
                <a:solidFill>
                  <a:srgbClr val="273384"/>
                </a:solidFill>
                <a:latin typeface="Eczar Bold"/>
              </a:rPr>
              <a:t>Business and data understanding</a:t>
            </a:r>
          </a:p>
        </p:txBody>
      </p:sp>
      <p:sp>
        <p:nvSpPr>
          <p:cNvPr id="5" name="Freeform 5"/>
          <p:cNvSpPr/>
          <p:nvPr/>
        </p:nvSpPr>
        <p:spPr>
          <a:xfrm>
            <a:off x="-1606838" y="9651106"/>
            <a:ext cx="7401497" cy="8229600"/>
          </a:xfrm>
          <a:custGeom>
            <a:avLst/>
            <a:gdLst/>
            <a:ahLst/>
            <a:cxnLst/>
            <a:rect l="l" t="t" r="r" b="b"/>
            <a:pathLst>
              <a:path w="7401497" h="8229600">
                <a:moveTo>
                  <a:pt x="0" y="0"/>
                </a:moveTo>
                <a:lnTo>
                  <a:pt x="7401497" y="0"/>
                </a:lnTo>
                <a:lnTo>
                  <a:pt x="7401497" y="8229600"/>
                </a:lnTo>
                <a:lnTo>
                  <a:pt x="0" y="8229600"/>
                </a:lnTo>
                <a:lnTo>
                  <a:pt x="0" y="0"/>
                </a:lnTo>
                <a:close/>
              </a:path>
            </a:pathLst>
          </a:custGeom>
          <a:blipFill>
            <a:blip r:embed="rId5"/>
            <a:stretch>
              <a:fillRect/>
            </a:stretch>
          </a:blipFill>
        </p:spPr>
      </p:sp>
      <p:sp>
        <p:nvSpPr>
          <p:cNvPr id="6" name="TextBox 6"/>
          <p:cNvSpPr txBox="1"/>
          <p:nvPr/>
        </p:nvSpPr>
        <p:spPr>
          <a:xfrm>
            <a:off x="450786" y="1849753"/>
            <a:ext cx="15530601" cy="7973313"/>
          </a:xfrm>
          <a:prstGeom prst="rect">
            <a:avLst/>
          </a:prstGeom>
        </p:spPr>
        <p:txBody>
          <a:bodyPr lIns="0" tIns="0" rIns="0" bIns="0" rtlCol="0" anchor="t">
            <a:spAutoFit/>
          </a:bodyPr>
          <a:lstStyle/>
          <a:p>
            <a:pPr algn="just">
              <a:lnSpc>
                <a:spcPts val="4238"/>
              </a:lnSpc>
            </a:pPr>
            <a:r>
              <a:rPr lang="en-US" sz="2600">
                <a:solidFill>
                  <a:srgbClr val="000000"/>
                </a:solidFill>
                <a:latin typeface="Raleway"/>
              </a:rPr>
              <a:t>Predicting customer churn is essential for SyriaTel to retain its customer base and minimize revenue loss. By identifying customers at risk of churning, SyriaTel can proactively engage with them through incentives, personalized offers, or enhanced customer service. The high cost of acquiring new customers compared to retaining existing ones motivates companies like SyriaTel to focus on churn reduction strategies. Leveraging predictive modelling allows for the detection of behavioural patterns indicating a high likelihood of churn. This proactive approach aims to enhance customer retention rates and overall business performance</a:t>
            </a:r>
          </a:p>
          <a:p>
            <a:pPr algn="just">
              <a:lnSpc>
                <a:spcPts val="4238"/>
              </a:lnSpc>
            </a:pPr>
            <a:r>
              <a:rPr lang="en-US" sz="2600">
                <a:solidFill>
                  <a:srgbClr val="000000"/>
                </a:solidFill>
                <a:latin typeface="Raleway"/>
              </a:rPr>
              <a:t>The dataset consist of 3333 rows and 21 columns. The column include a mix of data types that is object, integer, float and boolean. There are no missing values and duplicates. The columns for the dataset are as follows:</a:t>
            </a:r>
          </a:p>
          <a:p>
            <a:pPr algn="just">
              <a:lnSpc>
                <a:spcPts val="4238"/>
              </a:lnSpc>
            </a:pPr>
            <a:r>
              <a:rPr lang="en-US" sz="2600">
                <a:solidFill>
                  <a:srgbClr val="000000"/>
                </a:solidFill>
                <a:latin typeface="Raleway"/>
              </a:rPr>
              <a:t>“state', 'account length', 'area code', 'phone number', 'international plan', 'voice mail plan', 'number voicemail messages', 'total day minutes', 'total day calls', 'total day charge', 'total eve minutes', 'total eve calls', 'total eve charge','total night minutes', 'total night calls', 'total night charge', 'total international minutes', 'total intl calls', 'total international charge','customer service calls', 'churn'</a:t>
            </a:r>
          </a:p>
          <a:p>
            <a:pPr algn="just">
              <a:lnSpc>
                <a:spcPts val="4238"/>
              </a:lnSpc>
            </a:pPr>
            <a:endParaRPr lang="en-US" sz="2600">
              <a:solidFill>
                <a:srgbClr val="000000"/>
              </a:solidFill>
              <a:latin typeface="Raleway"/>
            </a:endParaRPr>
          </a:p>
        </p:txBody>
      </p:sp>
      <p:sp>
        <p:nvSpPr>
          <p:cNvPr id="7" name="Freeform 7"/>
          <p:cNvSpPr/>
          <p:nvPr/>
        </p:nvSpPr>
        <p:spPr>
          <a:xfrm rot="-4917954">
            <a:off x="-4992845" y="1489398"/>
            <a:ext cx="7401497" cy="8229600"/>
          </a:xfrm>
          <a:custGeom>
            <a:avLst/>
            <a:gdLst/>
            <a:ahLst/>
            <a:cxnLst/>
            <a:rect l="l" t="t" r="r" b="b"/>
            <a:pathLst>
              <a:path w="7401497" h="8229600">
                <a:moveTo>
                  <a:pt x="0" y="0"/>
                </a:moveTo>
                <a:lnTo>
                  <a:pt x="7401497" y="0"/>
                </a:lnTo>
                <a:lnTo>
                  <a:pt x="7401497" y="8229600"/>
                </a:lnTo>
                <a:lnTo>
                  <a:pt x="0" y="8229600"/>
                </a:lnTo>
                <a:lnTo>
                  <a:pt x="0" y="0"/>
                </a:lnTo>
                <a:close/>
              </a:path>
            </a:pathLst>
          </a:custGeom>
          <a:blipFill>
            <a:blip r:embed="rId5"/>
            <a:stretch>
              <a:fillRect/>
            </a:stretch>
          </a:blipFill>
        </p:spPr>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895254">
            <a:off x="16212628" y="5842304"/>
            <a:ext cx="3548560" cy="2903368"/>
          </a:xfrm>
          <a:custGeom>
            <a:avLst/>
            <a:gdLst/>
            <a:ahLst/>
            <a:cxnLst/>
            <a:rect l="l" t="t" r="r" b="b"/>
            <a:pathLst>
              <a:path w="3548560" h="2903368">
                <a:moveTo>
                  <a:pt x="0" y="0"/>
                </a:moveTo>
                <a:lnTo>
                  <a:pt x="3548560" y="0"/>
                </a:lnTo>
                <a:lnTo>
                  <a:pt x="3548560" y="2903368"/>
                </a:lnTo>
                <a:lnTo>
                  <a:pt x="0" y="290336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1424568">
            <a:off x="12391678" y="7122963"/>
            <a:ext cx="9152475" cy="8229600"/>
          </a:xfrm>
          <a:custGeom>
            <a:avLst/>
            <a:gdLst/>
            <a:ahLst/>
            <a:cxnLst/>
            <a:rect l="l" t="t" r="r" b="b"/>
            <a:pathLst>
              <a:path w="9152475" h="8229600">
                <a:moveTo>
                  <a:pt x="0" y="0"/>
                </a:moveTo>
                <a:lnTo>
                  <a:pt x="9152475" y="0"/>
                </a:lnTo>
                <a:lnTo>
                  <a:pt x="9152475" y="8229600"/>
                </a:lnTo>
                <a:lnTo>
                  <a:pt x="0" y="8229600"/>
                </a:lnTo>
                <a:lnTo>
                  <a:pt x="0" y="0"/>
                </a:lnTo>
                <a:close/>
              </a:path>
            </a:pathLst>
          </a:custGeom>
          <a:blipFill>
            <a:blip r:embed="rId4"/>
            <a:stretch>
              <a:fillRect/>
            </a:stretch>
          </a:blipFill>
        </p:spPr>
      </p:sp>
      <p:sp>
        <p:nvSpPr>
          <p:cNvPr id="4" name="Freeform 4"/>
          <p:cNvSpPr/>
          <p:nvPr/>
        </p:nvSpPr>
        <p:spPr>
          <a:xfrm rot="-1587989">
            <a:off x="11830173" y="5498252"/>
            <a:ext cx="7401497" cy="8229600"/>
          </a:xfrm>
          <a:custGeom>
            <a:avLst/>
            <a:gdLst/>
            <a:ahLst/>
            <a:cxnLst/>
            <a:rect l="l" t="t" r="r" b="b"/>
            <a:pathLst>
              <a:path w="7401497" h="8229600">
                <a:moveTo>
                  <a:pt x="0" y="0"/>
                </a:moveTo>
                <a:lnTo>
                  <a:pt x="7401496" y="0"/>
                </a:lnTo>
                <a:lnTo>
                  <a:pt x="7401496" y="8229600"/>
                </a:lnTo>
                <a:lnTo>
                  <a:pt x="0" y="8229600"/>
                </a:lnTo>
                <a:lnTo>
                  <a:pt x="0" y="0"/>
                </a:lnTo>
                <a:close/>
              </a:path>
            </a:pathLst>
          </a:custGeom>
          <a:blipFill>
            <a:blip r:embed="rId5"/>
            <a:stretch>
              <a:fillRect/>
            </a:stretch>
          </a:blipFill>
        </p:spPr>
      </p:sp>
      <p:sp>
        <p:nvSpPr>
          <p:cNvPr id="5" name="Freeform 5"/>
          <p:cNvSpPr/>
          <p:nvPr/>
        </p:nvSpPr>
        <p:spPr>
          <a:xfrm rot="-5895254">
            <a:off x="-1289031" y="2433504"/>
            <a:ext cx="3548560" cy="2903368"/>
          </a:xfrm>
          <a:custGeom>
            <a:avLst/>
            <a:gdLst/>
            <a:ahLst/>
            <a:cxnLst/>
            <a:rect l="l" t="t" r="r" b="b"/>
            <a:pathLst>
              <a:path w="3548560" h="2903368">
                <a:moveTo>
                  <a:pt x="0" y="0"/>
                </a:moveTo>
                <a:lnTo>
                  <a:pt x="3548560" y="0"/>
                </a:lnTo>
                <a:lnTo>
                  <a:pt x="3548560" y="2903367"/>
                </a:lnTo>
                <a:lnTo>
                  <a:pt x="0" y="290336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rot="-3866906">
            <a:off x="-782807" y="-4309805"/>
            <a:ext cx="6545961" cy="8229600"/>
          </a:xfrm>
          <a:custGeom>
            <a:avLst/>
            <a:gdLst/>
            <a:ahLst/>
            <a:cxnLst/>
            <a:rect l="l" t="t" r="r" b="b"/>
            <a:pathLst>
              <a:path w="6545961" h="8229600">
                <a:moveTo>
                  <a:pt x="0" y="0"/>
                </a:moveTo>
                <a:lnTo>
                  <a:pt x="6545961" y="0"/>
                </a:lnTo>
                <a:lnTo>
                  <a:pt x="6545961" y="8229600"/>
                </a:lnTo>
                <a:lnTo>
                  <a:pt x="0" y="8229600"/>
                </a:lnTo>
                <a:lnTo>
                  <a:pt x="0" y="0"/>
                </a:lnTo>
                <a:close/>
              </a:path>
            </a:pathLst>
          </a:custGeom>
          <a:blipFill>
            <a:blip r:embed="rId6"/>
            <a:stretch>
              <a:fillRect/>
            </a:stretch>
          </a:blipFill>
        </p:spPr>
      </p:sp>
      <p:sp>
        <p:nvSpPr>
          <p:cNvPr id="7" name="Freeform 7"/>
          <p:cNvSpPr/>
          <p:nvPr/>
        </p:nvSpPr>
        <p:spPr>
          <a:xfrm rot="1114953">
            <a:off x="-2105689" y="-2244530"/>
            <a:ext cx="7401497" cy="8229600"/>
          </a:xfrm>
          <a:custGeom>
            <a:avLst/>
            <a:gdLst/>
            <a:ahLst/>
            <a:cxnLst/>
            <a:rect l="l" t="t" r="r" b="b"/>
            <a:pathLst>
              <a:path w="7401497" h="8229600">
                <a:moveTo>
                  <a:pt x="0" y="0"/>
                </a:moveTo>
                <a:lnTo>
                  <a:pt x="7401496" y="0"/>
                </a:lnTo>
                <a:lnTo>
                  <a:pt x="7401496" y="8229600"/>
                </a:lnTo>
                <a:lnTo>
                  <a:pt x="0" y="8229600"/>
                </a:lnTo>
                <a:lnTo>
                  <a:pt x="0" y="0"/>
                </a:lnTo>
                <a:close/>
              </a:path>
            </a:pathLst>
          </a:custGeom>
          <a:blipFill>
            <a:blip r:embed="rId5"/>
            <a:stretch>
              <a:fillRect/>
            </a:stretch>
          </a:blipFill>
        </p:spPr>
      </p:sp>
      <p:sp>
        <p:nvSpPr>
          <p:cNvPr id="8" name="TextBox 8"/>
          <p:cNvSpPr txBox="1"/>
          <p:nvPr/>
        </p:nvSpPr>
        <p:spPr>
          <a:xfrm>
            <a:off x="2623626" y="2140010"/>
            <a:ext cx="13451294" cy="9536987"/>
          </a:xfrm>
          <a:prstGeom prst="rect">
            <a:avLst/>
          </a:prstGeom>
        </p:spPr>
        <p:txBody>
          <a:bodyPr lIns="0" tIns="0" rIns="0" bIns="0" rtlCol="0" anchor="t">
            <a:spAutoFit/>
          </a:bodyPr>
          <a:lstStyle/>
          <a:p>
            <a:pPr marL="668091" lvl="1" indent="-334046">
              <a:lnSpc>
                <a:spcPts val="5043"/>
              </a:lnSpc>
              <a:buFont typeface="Arial"/>
              <a:buChar char="•"/>
            </a:pPr>
            <a:r>
              <a:rPr lang="en-US" sz="3094" dirty="0">
                <a:solidFill>
                  <a:srgbClr val="000000"/>
                </a:solidFill>
                <a:latin typeface="Raleway"/>
              </a:rPr>
              <a:t>Develop a robust predictive model using machine learning algorithms to accurately forecast customer churn in the telecommunications company.</a:t>
            </a:r>
          </a:p>
          <a:p>
            <a:pPr>
              <a:lnSpc>
                <a:spcPts val="5043"/>
              </a:lnSpc>
            </a:pPr>
            <a:endParaRPr lang="en-US" sz="3094" dirty="0">
              <a:solidFill>
                <a:srgbClr val="000000"/>
              </a:solidFill>
              <a:latin typeface="Raleway"/>
            </a:endParaRPr>
          </a:p>
          <a:p>
            <a:pPr marL="668091" lvl="1" indent="-334046">
              <a:lnSpc>
                <a:spcPts val="5043"/>
              </a:lnSpc>
              <a:buFont typeface="Arial"/>
              <a:buChar char="•"/>
            </a:pPr>
            <a:r>
              <a:rPr lang="en-US" sz="3094" dirty="0">
                <a:solidFill>
                  <a:srgbClr val="000000"/>
                </a:solidFill>
                <a:latin typeface="Raleway"/>
              </a:rPr>
              <a:t> Identify predictive patterns and to evaluate the model's performance using appropriate metrics and validate its effectiveness.</a:t>
            </a:r>
          </a:p>
          <a:p>
            <a:pPr>
              <a:lnSpc>
                <a:spcPts val="5043"/>
              </a:lnSpc>
            </a:pPr>
            <a:endParaRPr lang="en-US" sz="3094" dirty="0">
              <a:solidFill>
                <a:srgbClr val="000000"/>
              </a:solidFill>
              <a:latin typeface="Raleway"/>
            </a:endParaRPr>
          </a:p>
          <a:p>
            <a:pPr marL="668091" lvl="1" indent="-334046">
              <a:lnSpc>
                <a:spcPts val="5043"/>
              </a:lnSpc>
              <a:buFont typeface="Arial"/>
              <a:buChar char="•"/>
            </a:pPr>
            <a:r>
              <a:rPr lang="en-US" sz="3094" dirty="0">
                <a:solidFill>
                  <a:srgbClr val="000000"/>
                </a:solidFill>
                <a:latin typeface="Raleway"/>
              </a:rPr>
              <a:t>To determine the Percentage rate of customer churn per area code in the company</a:t>
            </a:r>
          </a:p>
          <a:p>
            <a:pPr>
              <a:lnSpc>
                <a:spcPts val="5043"/>
              </a:lnSpc>
            </a:pPr>
            <a:endParaRPr lang="en-US" sz="3094" dirty="0">
              <a:solidFill>
                <a:srgbClr val="000000"/>
              </a:solidFill>
              <a:latin typeface="Raleway"/>
            </a:endParaRPr>
          </a:p>
          <a:p>
            <a:pPr marL="668091" lvl="1" indent="-334046">
              <a:lnSpc>
                <a:spcPts val="5043"/>
              </a:lnSpc>
              <a:buFont typeface="Arial"/>
              <a:buChar char="•"/>
            </a:pPr>
            <a:r>
              <a:rPr lang="en-US" sz="3094" dirty="0">
                <a:solidFill>
                  <a:srgbClr val="000000"/>
                </a:solidFill>
                <a:latin typeface="Raleway"/>
              </a:rPr>
              <a:t>To determine the factors that mostly contribute to customer churn in the company</a:t>
            </a:r>
          </a:p>
          <a:p>
            <a:pPr>
              <a:lnSpc>
                <a:spcPts val="5043"/>
              </a:lnSpc>
            </a:pPr>
            <a:endParaRPr lang="en-US" sz="3094" dirty="0">
              <a:solidFill>
                <a:srgbClr val="000000"/>
              </a:solidFill>
              <a:latin typeface="Raleway"/>
            </a:endParaRPr>
          </a:p>
          <a:p>
            <a:pPr>
              <a:lnSpc>
                <a:spcPts val="5043"/>
              </a:lnSpc>
            </a:pPr>
            <a:endParaRPr lang="en-US" sz="3094" dirty="0">
              <a:solidFill>
                <a:srgbClr val="000000"/>
              </a:solidFill>
              <a:latin typeface="Raleway"/>
            </a:endParaRPr>
          </a:p>
          <a:p>
            <a:pPr>
              <a:lnSpc>
                <a:spcPts val="5043"/>
              </a:lnSpc>
            </a:pPr>
            <a:endParaRPr lang="en-US" sz="3094" dirty="0">
              <a:solidFill>
                <a:srgbClr val="000000"/>
              </a:solidFill>
              <a:latin typeface="Raleway"/>
            </a:endParaRPr>
          </a:p>
        </p:txBody>
      </p:sp>
      <p:sp>
        <p:nvSpPr>
          <p:cNvPr id="9" name="TextBox 9"/>
          <p:cNvSpPr txBox="1"/>
          <p:nvPr/>
        </p:nvSpPr>
        <p:spPr>
          <a:xfrm>
            <a:off x="4283247" y="1326578"/>
            <a:ext cx="7890162" cy="946782"/>
          </a:xfrm>
          <a:prstGeom prst="rect">
            <a:avLst/>
          </a:prstGeom>
        </p:spPr>
        <p:txBody>
          <a:bodyPr lIns="0" tIns="0" rIns="0" bIns="0" rtlCol="0" anchor="t">
            <a:spAutoFit/>
          </a:bodyPr>
          <a:lstStyle/>
          <a:p>
            <a:pPr algn="ctr">
              <a:lnSpc>
                <a:spcPts val="7620"/>
              </a:lnSpc>
            </a:pPr>
            <a:r>
              <a:rPr lang="en-US" sz="6000">
                <a:solidFill>
                  <a:srgbClr val="273384"/>
                </a:solidFill>
                <a:latin typeface="Eczar Bold"/>
              </a:rPr>
              <a:t>Objectives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EFAFF"/>
        </a:solidFill>
        <a:effectLst/>
      </p:bgPr>
    </p:bg>
    <p:spTree>
      <p:nvGrpSpPr>
        <p:cNvPr id="1" name=""/>
        <p:cNvGrpSpPr/>
        <p:nvPr/>
      </p:nvGrpSpPr>
      <p:grpSpPr>
        <a:xfrm>
          <a:off x="0" y="0"/>
          <a:ext cx="0" cy="0"/>
          <a:chOff x="0" y="0"/>
          <a:chExt cx="0" cy="0"/>
        </a:xfrm>
      </p:grpSpPr>
      <p:grpSp>
        <p:nvGrpSpPr>
          <p:cNvPr id="2" name="Group 2"/>
          <p:cNvGrpSpPr/>
          <p:nvPr/>
        </p:nvGrpSpPr>
        <p:grpSpPr>
          <a:xfrm>
            <a:off x="8920785" y="2690897"/>
            <a:ext cx="771999" cy="771999"/>
            <a:chOff x="0" y="0"/>
            <a:chExt cx="6350000" cy="6350000"/>
          </a:xfrm>
        </p:grpSpPr>
        <p:sp>
          <p:nvSpPr>
            <p:cNvPr id="3" name="Freeform 3"/>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D5E7F5"/>
            </a:solidFill>
          </p:spPr>
        </p:sp>
      </p:grpSp>
      <p:grpSp>
        <p:nvGrpSpPr>
          <p:cNvPr id="4" name="Group 4"/>
          <p:cNvGrpSpPr/>
          <p:nvPr/>
        </p:nvGrpSpPr>
        <p:grpSpPr>
          <a:xfrm>
            <a:off x="8920785" y="3970738"/>
            <a:ext cx="771999" cy="771999"/>
            <a:chOff x="0" y="0"/>
            <a:chExt cx="6350000" cy="6350000"/>
          </a:xfrm>
        </p:grpSpPr>
        <p:sp>
          <p:nvSpPr>
            <p:cNvPr id="5" name="Freeform 5"/>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D5E7F5"/>
            </a:solidFill>
          </p:spPr>
        </p:sp>
      </p:grpSp>
      <p:grpSp>
        <p:nvGrpSpPr>
          <p:cNvPr id="6" name="Group 6"/>
          <p:cNvGrpSpPr/>
          <p:nvPr/>
        </p:nvGrpSpPr>
        <p:grpSpPr>
          <a:xfrm>
            <a:off x="8920785" y="6530419"/>
            <a:ext cx="771999" cy="771999"/>
            <a:chOff x="0" y="0"/>
            <a:chExt cx="6350000" cy="6350000"/>
          </a:xfrm>
        </p:grpSpPr>
        <p:sp>
          <p:nvSpPr>
            <p:cNvPr id="7" name="Freeform 7"/>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D5E7F5"/>
            </a:solidFill>
          </p:spPr>
        </p:sp>
      </p:grpSp>
      <p:grpSp>
        <p:nvGrpSpPr>
          <p:cNvPr id="8" name="Group 8"/>
          <p:cNvGrpSpPr/>
          <p:nvPr/>
        </p:nvGrpSpPr>
        <p:grpSpPr>
          <a:xfrm>
            <a:off x="8920785" y="5250578"/>
            <a:ext cx="771999" cy="771999"/>
            <a:chOff x="0" y="0"/>
            <a:chExt cx="6350000" cy="6350000"/>
          </a:xfrm>
        </p:grpSpPr>
        <p:sp>
          <p:nvSpPr>
            <p:cNvPr id="9" name="Freeform 9"/>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D5E7F5"/>
            </a:solidFill>
          </p:spPr>
        </p:sp>
      </p:grpSp>
      <p:grpSp>
        <p:nvGrpSpPr>
          <p:cNvPr id="10" name="Group 10"/>
          <p:cNvGrpSpPr/>
          <p:nvPr/>
        </p:nvGrpSpPr>
        <p:grpSpPr>
          <a:xfrm>
            <a:off x="8920785" y="7810260"/>
            <a:ext cx="771999" cy="771999"/>
            <a:chOff x="0" y="0"/>
            <a:chExt cx="6350000" cy="6350000"/>
          </a:xfrm>
        </p:grpSpPr>
        <p:sp>
          <p:nvSpPr>
            <p:cNvPr id="11" name="Freeform 11"/>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D5E7F5"/>
            </a:solidFill>
          </p:spPr>
        </p:sp>
      </p:grpSp>
      <p:sp>
        <p:nvSpPr>
          <p:cNvPr id="12" name="Freeform 12"/>
          <p:cNvSpPr/>
          <p:nvPr/>
        </p:nvSpPr>
        <p:spPr>
          <a:xfrm>
            <a:off x="-2221648" y="5143500"/>
            <a:ext cx="9152475" cy="8229600"/>
          </a:xfrm>
          <a:custGeom>
            <a:avLst/>
            <a:gdLst/>
            <a:ahLst/>
            <a:cxnLst/>
            <a:rect l="l" t="t" r="r" b="b"/>
            <a:pathLst>
              <a:path w="9152475" h="8229600">
                <a:moveTo>
                  <a:pt x="0" y="0"/>
                </a:moveTo>
                <a:lnTo>
                  <a:pt x="9152475" y="0"/>
                </a:lnTo>
                <a:lnTo>
                  <a:pt x="9152475" y="8229600"/>
                </a:lnTo>
                <a:lnTo>
                  <a:pt x="0" y="8229600"/>
                </a:lnTo>
                <a:lnTo>
                  <a:pt x="0" y="0"/>
                </a:lnTo>
                <a:close/>
              </a:path>
            </a:pathLst>
          </a:custGeom>
          <a:blipFill>
            <a:blip r:embed="rId2"/>
            <a:stretch>
              <a:fillRect/>
            </a:stretch>
          </a:blipFill>
        </p:spPr>
      </p:sp>
      <p:sp>
        <p:nvSpPr>
          <p:cNvPr id="13" name="Freeform 13"/>
          <p:cNvSpPr/>
          <p:nvPr/>
        </p:nvSpPr>
        <p:spPr>
          <a:xfrm>
            <a:off x="-1346159" y="3695460"/>
            <a:ext cx="7401497" cy="8229600"/>
          </a:xfrm>
          <a:custGeom>
            <a:avLst/>
            <a:gdLst/>
            <a:ahLst/>
            <a:cxnLst/>
            <a:rect l="l" t="t" r="r" b="b"/>
            <a:pathLst>
              <a:path w="7401497" h="8229600">
                <a:moveTo>
                  <a:pt x="0" y="0"/>
                </a:moveTo>
                <a:lnTo>
                  <a:pt x="7401497" y="0"/>
                </a:lnTo>
                <a:lnTo>
                  <a:pt x="7401497" y="8229600"/>
                </a:lnTo>
                <a:lnTo>
                  <a:pt x="0" y="8229600"/>
                </a:lnTo>
                <a:lnTo>
                  <a:pt x="0" y="0"/>
                </a:lnTo>
                <a:close/>
              </a:path>
            </a:pathLst>
          </a:custGeom>
          <a:blipFill>
            <a:blip r:embed="rId3"/>
            <a:stretch>
              <a:fillRect/>
            </a:stretch>
          </a:blipFill>
        </p:spPr>
      </p:sp>
      <p:sp>
        <p:nvSpPr>
          <p:cNvPr id="14" name="Freeform 14"/>
          <p:cNvSpPr/>
          <p:nvPr/>
        </p:nvSpPr>
        <p:spPr>
          <a:xfrm rot="1432000">
            <a:off x="4416227" y="-2152011"/>
            <a:ext cx="5029200" cy="4114800"/>
          </a:xfrm>
          <a:custGeom>
            <a:avLst/>
            <a:gdLst/>
            <a:ahLst/>
            <a:cxnLst/>
            <a:rect l="l" t="t" r="r" b="b"/>
            <a:pathLst>
              <a:path w="5029200" h="4114800">
                <a:moveTo>
                  <a:pt x="0" y="0"/>
                </a:moveTo>
                <a:lnTo>
                  <a:pt x="5029200" y="0"/>
                </a:lnTo>
                <a:lnTo>
                  <a:pt x="502920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5" name="TextBox 15"/>
          <p:cNvSpPr txBox="1"/>
          <p:nvPr/>
        </p:nvSpPr>
        <p:spPr>
          <a:xfrm>
            <a:off x="10336602" y="2508064"/>
            <a:ext cx="7322748" cy="788035"/>
          </a:xfrm>
          <a:prstGeom prst="rect">
            <a:avLst/>
          </a:prstGeom>
        </p:spPr>
        <p:txBody>
          <a:bodyPr lIns="0" tIns="0" rIns="0" bIns="0" rtlCol="0" anchor="t">
            <a:spAutoFit/>
          </a:bodyPr>
          <a:lstStyle/>
          <a:p>
            <a:pPr algn="l">
              <a:lnSpc>
                <a:spcPts val="6799"/>
              </a:lnSpc>
            </a:pPr>
            <a:r>
              <a:rPr lang="en-US" sz="3399">
                <a:solidFill>
                  <a:srgbClr val="000000"/>
                </a:solidFill>
                <a:latin typeface="Raleway"/>
              </a:rPr>
              <a:t>Logistic regerssion: Baseline model</a:t>
            </a:r>
          </a:p>
        </p:txBody>
      </p:sp>
      <p:sp>
        <p:nvSpPr>
          <p:cNvPr id="16" name="TextBox 16"/>
          <p:cNvSpPr txBox="1"/>
          <p:nvPr/>
        </p:nvSpPr>
        <p:spPr>
          <a:xfrm>
            <a:off x="9034179" y="2661416"/>
            <a:ext cx="545211" cy="688086"/>
          </a:xfrm>
          <a:prstGeom prst="rect">
            <a:avLst/>
          </a:prstGeom>
        </p:spPr>
        <p:txBody>
          <a:bodyPr lIns="0" tIns="0" rIns="0" bIns="0" rtlCol="0" anchor="t">
            <a:spAutoFit/>
          </a:bodyPr>
          <a:lstStyle/>
          <a:p>
            <a:pPr algn="ctr">
              <a:lnSpc>
                <a:spcPts val="5652"/>
              </a:lnSpc>
            </a:pPr>
            <a:r>
              <a:rPr lang="en-US" sz="3600">
                <a:solidFill>
                  <a:srgbClr val="273384"/>
                </a:solidFill>
                <a:latin typeface="Raleway Bold"/>
              </a:rPr>
              <a:t>1</a:t>
            </a:r>
          </a:p>
        </p:txBody>
      </p:sp>
      <p:sp>
        <p:nvSpPr>
          <p:cNvPr id="17" name="TextBox 17"/>
          <p:cNvSpPr txBox="1"/>
          <p:nvPr/>
        </p:nvSpPr>
        <p:spPr>
          <a:xfrm>
            <a:off x="9034179" y="3941257"/>
            <a:ext cx="545211" cy="688086"/>
          </a:xfrm>
          <a:prstGeom prst="rect">
            <a:avLst/>
          </a:prstGeom>
        </p:spPr>
        <p:txBody>
          <a:bodyPr lIns="0" tIns="0" rIns="0" bIns="0" rtlCol="0" anchor="t">
            <a:spAutoFit/>
          </a:bodyPr>
          <a:lstStyle/>
          <a:p>
            <a:pPr marL="0" lvl="1" indent="0" algn="ctr">
              <a:lnSpc>
                <a:spcPts val="5652"/>
              </a:lnSpc>
              <a:spcBef>
                <a:spcPct val="0"/>
              </a:spcBef>
            </a:pPr>
            <a:r>
              <a:rPr lang="en-US" sz="3600" u="none">
                <a:solidFill>
                  <a:srgbClr val="273384"/>
                </a:solidFill>
                <a:latin typeface="Raleway Bold"/>
              </a:rPr>
              <a:t>2</a:t>
            </a:r>
          </a:p>
        </p:txBody>
      </p:sp>
      <p:sp>
        <p:nvSpPr>
          <p:cNvPr id="18" name="TextBox 18"/>
          <p:cNvSpPr txBox="1"/>
          <p:nvPr/>
        </p:nvSpPr>
        <p:spPr>
          <a:xfrm>
            <a:off x="9034179" y="6460727"/>
            <a:ext cx="545211" cy="688086"/>
          </a:xfrm>
          <a:prstGeom prst="rect">
            <a:avLst/>
          </a:prstGeom>
        </p:spPr>
        <p:txBody>
          <a:bodyPr lIns="0" tIns="0" rIns="0" bIns="0" rtlCol="0" anchor="t">
            <a:spAutoFit/>
          </a:bodyPr>
          <a:lstStyle/>
          <a:p>
            <a:pPr marL="0" lvl="1" indent="0" algn="ctr">
              <a:lnSpc>
                <a:spcPts val="5652"/>
              </a:lnSpc>
              <a:spcBef>
                <a:spcPct val="0"/>
              </a:spcBef>
            </a:pPr>
            <a:r>
              <a:rPr lang="en-US" sz="3600" u="none">
                <a:solidFill>
                  <a:srgbClr val="273384"/>
                </a:solidFill>
                <a:latin typeface="Raleway Bold"/>
              </a:rPr>
              <a:t>4</a:t>
            </a:r>
          </a:p>
        </p:txBody>
      </p:sp>
      <p:sp>
        <p:nvSpPr>
          <p:cNvPr id="19" name="TextBox 19"/>
          <p:cNvSpPr txBox="1"/>
          <p:nvPr/>
        </p:nvSpPr>
        <p:spPr>
          <a:xfrm>
            <a:off x="9034179" y="5186501"/>
            <a:ext cx="545211" cy="688086"/>
          </a:xfrm>
          <a:prstGeom prst="rect">
            <a:avLst/>
          </a:prstGeom>
        </p:spPr>
        <p:txBody>
          <a:bodyPr lIns="0" tIns="0" rIns="0" bIns="0" rtlCol="0" anchor="t">
            <a:spAutoFit/>
          </a:bodyPr>
          <a:lstStyle/>
          <a:p>
            <a:pPr marL="0" lvl="1" indent="0" algn="ctr">
              <a:lnSpc>
                <a:spcPts val="5652"/>
              </a:lnSpc>
              <a:spcBef>
                <a:spcPct val="0"/>
              </a:spcBef>
            </a:pPr>
            <a:r>
              <a:rPr lang="en-US" sz="3600" u="none">
                <a:solidFill>
                  <a:srgbClr val="273384"/>
                </a:solidFill>
                <a:latin typeface="Raleway Bold"/>
              </a:rPr>
              <a:t>3</a:t>
            </a:r>
          </a:p>
        </p:txBody>
      </p:sp>
      <p:sp>
        <p:nvSpPr>
          <p:cNvPr id="20" name="TextBox 20"/>
          <p:cNvSpPr txBox="1"/>
          <p:nvPr/>
        </p:nvSpPr>
        <p:spPr>
          <a:xfrm>
            <a:off x="9034179" y="7740568"/>
            <a:ext cx="545211" cy="688086"/>
          </a:xfrm>
          <a:prstGeom prst="rect">
            <a:avLst/>
          </a:prstGeom>
        </p:spPr>
        <p:txBody>
          <a:bodyPr lIns="0" tIns="0" rIns="0" bIns="0" rtlCol="0" anchor="t">
            <a:spAutoFit/>
          </a:bodyPr>
          <a:lstStyle/>
          <a:p>
            <a:pPr marL="0" lvl="1" indent="0" algn="ctr">
              <a:lnSpc>
                <a:spcPts val="5652"/>
              </a:lnSpc>
              <a:spcBef>
                <a:spcPct val="0"/>
              </a:spcBef>
            </a:pPr>
            <a:r>
              <a:rPr lang="en-US" sz="3600" u="none">
                <a:solidFill>
                  <a:srgbClr val="273384"/>
                </a:solidFill>
                <a:latin typeface="Raleway Bold"/>
              </a:rPr>
              <a:t>5</a:t>
            </a:r>
          </a:p>
        </p:txBody>
      </p:sp>
      <p:sp>
        <p:nvSpPr>
          <p:cNvPr id="21" name="TextBox 21"/>
          <p:cNvSpPr txBox="1"/>
          <p:nvPr/>
        </p:nvSpPr>
        <p:spPr>
          <a:xfrm>
            <a:off x="570458" y="2543368"/>
            <a:ext cx="6456699" cy="1333500"/>
          </a:xfrm>
          <a:prstGeom prst="rect">
            <a:avLst/>
          </a:prstGeom>
        </p:spPr>
        <p:txBody>
          <a:bodyPr lIns="0" tIns="0" rIns="0" bIns="0" rtlCol="0" anchor="t">
            <a:spAutoFit/>
          </a:bodyPr>
          <a:lstStyle/>
          <a:p>
            <a:pPr marL="0" lvl="0" indent="0" algn="l">
              <a:lnSpc>
                <a:spcPts val="10559"/>
              </a:lnSpc>
              <a:spcBef>
                <a:spcPct val="0"/>
              </a:spcBef>
            </a:pPr>
            <a:r>
              <a:rPr lang="en-US" sz="8799">
                <a:solidFill>
                  <a:srgbClr val="273384"/>
                </a:solidFill>
                <a:latin typeface="Eczar Bold"/>
                <a:ea typeface="Eczar Bold"/>
              </a:rPr>
              <a:t>﻿Modelling</a:t>
            </a:r>
          </a:p>
        </p:txBody>
      </p:sp>
      <p:sp>
        <p:nvSpPr>
          <p:cNvPr id="22" name="Freeform 22"/>
          <p:cNvSpPr/>
          <p:nvPr/>
        </p:nvSpPr>
        <p:spPr>
          <a:xfrm rot="-1149178">
            <a:off x="15144750" y="8594576"/>
            <a:ext cx="5029200" cy="4114800"/>
          </a:xfrm>
          <a:custGeom>
            <a:avLst/>
            <a:gdLst/>
            <a:ahLst/>
            <a:cxnLst/>
            <a:rect l="l" t="t" r="r" b="b"/>
            <a:pathLst>
              <a:path w="5029200" h="4114800">
                <a:moveTo>
                  <a:pt x="0" y="0"/>
                </a:moveTo>
                <a:lnTo>
                  <a:pt x="5029200" y="0"/>
                </a:lnTo>
                <a:lnTo>
                  <a:pt x="502920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3" name="Freeform 23"/>
          <p:cNvSpPr/>
          <p:nvPr/>
        </p:nvSpPr>
        <p:spPr>
          <a:xfrm>
            <a:off x="-470670" y="-5686232"/>
            <a:ext cx="7401497" cy="8229600"/>
          </a:xfrm>
          <a:custGeom>
            <a:avLst/>
            <a:gdLst/>
            <a:ahLst/>
            <a:cxnLst/>
            <a:rect l="l" t="t" r="r" b="b"/>
            <a:pathLst>
              <a:path w="7401497" h="8229600">
                <a:moveTo>
                  <a:pt x="0" y="0"/>
                </a:moveTo>
                <a:lnTo>
                  <a:pt x="7401497" y="0"/>
                </a:lnTo>
                <a:lnTo>
                  <a:pt x="7401497" y="8229600"/>
                </a:lnTo>
                <a:lnTo>
                  <a:pt x="0" y="8229600"/>
                </a:lnTo>
                <a:lnTo>
                  <a:pt x="0" y="0"/>
                </a:lnTo>
                <a:close/>
              </a:path>
            </a:pathLst>
          </a:custGeom>
          <a:blipFill>
            <a:blip r:embed="rId3"/>
            <a:stretch>
              <a:fillRect/>
            </a:stretch>
          </a:blipFill>
        </p:spPr>
      </p:sp>
      <p:sp>
        <p:nvSpPr>
          <p:cNvPr id="24" name="Freeform 24"/>
          <p:cNvSpPr/>
          <p:nvPr/>
        </p:nvSpPr>
        <p:spPr>
          <a:xfrm>
            <a:off x="16014226" y="3644150"/>
            <a:ext cx="5371687" cy="5972688"/>
          </a:xfrm>
          <a:custGeom>
            <a:avLst/>
            <a:gdLst/>
            <a:ahLst/>
            <a:cxnLst/>
            <a:rect l="l" t="t" r="r" b="b"/>
            <a:pathLst>
              <a:path w="5371687" h="5972688">
                <a:moveTo>
                  <a:pt x="0" y="0"/>
                </a:moveTo>
                <a:lnTo>
                  <a:pt x="5371687" y="0"/>
                </a:lnTo>
                <a:lnTo>
                  <a:pt x="5371687" y="5972688"/>
                </a:lnTo>
                <a:lnTo>
                  <a:pt x="0" y="5972688"/>
                </a:lnTo>
                <a:lnTo>
                  <a:pt x="0" y="0"/>
                </a:lnTo>
                <a:close/>
              </a:path>
            </a:pathLst>
          </a:custGeom>
          <a:blipFill>
            <a:blip r:embed="rId3"/>
            <a:stretch>
              <a:fillRect/>
            </a:stretch>
          </a:blipFill>
        </p:spPr>
      </p:sp>
      <p:sp>
        <p:nvSpPr>
          <p:cNvPr id="25" name="TextBox 25"/>
          <p:cNvSpPr txBox="1"/>
          <p:nvPr/>
        </p:nvSpPr>
        <p:spPr>
          <a:xfrm>
            <a:off x="10336602" y="3841308"/>
            <a:ext cx="7322748" cy="788035"/>
          </a:xfrm>
          <a:prstGeom prst="rect">
            <a:avLst/>
          </a:prstGeom>
        </p:spPr>
        <p:txBody>
          <a:bodyPr lIns="0" tIns="0" rIns="0" bIns="0" rtlCol="0" anchor="t">
            <a:spAutoFit/>
          </a:bodyPr>
          <a:lstStyle/>
          <a:p>
            <a:pPr algn="l">
              <a:lnSpc>
                <a:spcPts val="6799"/>
              </a:lnSpc>
            </a:pPr>
            <a:r>
              <a:rPr lang="en-US" sz="3399">
                <a:solidFill>
                  <a:srgbClr val="000000"/>
                </a:solidFill>
                <a:latin typeface="Raleway"/>
              </a:rPr>
              <a:t>Decision trees model</a:t>
            </a:r>
          </a:p>
        </p:txBody>
      </p:sp>
      <p:sp>
        <p:nvSpPr>
          <p:cNvPr id="26" name="TextBox 26"/>
          <p:cNvSpPr txBox="1"/>
          <p:nvPr/>
        </p:nvSpPr>
        <p:spPr>
          <a:xfrm>
            <a:off x="10336602" y="5165026"/>
            <a:ext cx="7322748" cy="788035"/>
          </a:xfrm>
          <a:prstGeom prst="rect">
            <a:avLst/>
          </a:prstGeom>
        </p:spPr>
        <p:txBody>
          <a:bodyPr lIns="0" tIns="0" rIns="0" bIns="0" rtlCol="0" anchor="t">
            <a:spAutoFit/>
          </a:bodyPr>
          <a:lstStyle/>
          <a:p>
            <a:pPr algn="l">
              <a:lnSpc>
                <a:spcPts val="6799"/>
              </a:lnSpc>
            </a:pPr>
            <a:r>
              <a:rPr lang="en-US" sz="3399">
                <a:solidFill>
                  <a:srgbClr val="000000"/>
                </a:solidFill>
                <a:latin typeface="Raleway"/>
              </a:rPr>
              <a:t>K- Nearest Neighbor(KNN)</a:t>
            </a:r>
          </a:p>
        </p:txBody>
      </p:sp>
      <p:sp>
        <p:nvSpPr>
          <p:cNvPr id="27" name="TextBox 27"/>
          <p:cNvSpPr txBox="1"/>
          <p:nvPr/>
        </p:nvSpPr>
        <p:spPr>
          <a:xfrm>
            <a:off x="10336602" y="6441120"/>
            <a:ext cx="7322748" cy="788035"/>
          </a:xfrm>
          <a:prstGeom prst="rect">
            <a:avLst/>
          </a:prstGeom>
        </p:spPr>
        <p:txBody>
          <a:bodyPr lIns="0" tIns="0" rIns="0" bIns="0" rtlCol="0" anchor="t">
            <a:spAutoFit/>
          </a:bodyPr>
          <a:lstStyle/>
          <a:p>
            <a:pPr algn="l">
              <a:lnSpc>
                <a:spcPts val="6799"/>
              </a:lnSpc>
            </a:pPr>
            <a:r>
              <a:rPr lang="en-US" sz="3399">
                <a:solidFill>
                  <a:srgbClr val="000000"/>
                </a:solidFill>
                <a:latin typeface="Raleway"/>
              </a:rPr>
              <a:t>Random Forest model</a:t>
            </a:r>
          </a:p>
        </p:txBody>
      </p:sp>
      <p:sp>
        <p:nvSpPr>
          <p:cNvPr id="28" name="TextBox 28"/>
          <p:cNvSpPr txBox="1"/>
          <p:nvPr/>
        </p:nvSpPr>
        <p:spPr>
          <a:xfrm>
            <a:off x="10336602" y="7705406"/>
            <a:ext cx="7322748" cy="788035"/>
          </a:xfrm>
          <a:prstGeom prst="rect">
            <a:avLst/>
          </a:prstGeom>
        </p:spPr>
        <p:txBody>
          <a:bodyPr lIns="0" tIns="0" rIns="0" bIns="0" rtlCol="0" anchor="t">
            <a:spAutoFit/>
          </a:bodyPr>
          <a:lstStyle/>
          <a:p>
            <a:pPr algn="l">
              <a:lnSpc>
                <a:spcPts val="6799"/>
              </a:lnSpc>
            </a:pPr>
            <a:r>
              <a:rPr lang="en-US" sz="3399">
                <a:solidFill>
                  <a:srgbClr val="000000"/>
                </a:solidFill>
                <a:latin typeface="Raleway"/>
              </a:rPr>
              <a:t>Gradient Forest model</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901383">
            <a:off x="12060586" y="-1581488"/>
            <a:ext cx="4102262" cy="3356396"/>
          </a:xfrm>
          <a:custGeom>
            <a:avLst/>
            <a:gdLst/>
            <a:ahLst/>
            <a:cxnLst/>
            <a:rect l="l" t="t" r="r" b="b"/>
            <a:pathLst>
              <a:path w="4102262" h="3356396">
                <a:moveTo>
                  <a:pt x="0" y="0"/>
                </a:moveTo>
                <a:lnTo>
                  <a:pt x="4102262" y="0"/>
                </a:lnTo>
                <a:lnTo>
                  <a:pt x="4102262" y="3356397"/>
                </a:lnTo>
                <a:lnTo>
                  <a:pt x="0" y="33563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2699999">
            <a:off x="12948119" y="-1691642"/>
            <a:ext cx="8704023" cy="7826367"/>
          </a:xfrm>
          <a:custGeom>
            <a:avLst/>
            <a:gdLst/>
            <a:ahLst/>
            <a:cxnLst/>
            <a:rect l="l" t="t" r="r" b="b"/>
            <a:pathLst>
              <a:path w="8704023" h="7826367">
                <a:moveTo>
                  <a:pt x="0" y="0"/>
                </a:moveTo>
                <a:lnTo>
                  <a:pt x="8704023" y="0"/>
                </a:lnTo>
                <a:lnTo>
                  <a:pt x="8704023" y="7826367"/>
                </a:lnTo>
                <a:lnTo>
                  <a:pt x="0" y="7826367"/>
                </a:lnTo>
                <a:lnTo>
                  <a:pt x="0" y="0"/>
                </a:lnTo>
                <a:close/>
              </a:path>
            </a:pathLst>
          </a:custGeom>
          <a:blipFill>
            <a:blip r:embed="rId4"/>
            <a:stretch>
              <a:fillRect/>
            </a:stretch>
          </a:blipFill>
        </p:spPr>
      </p:sp>
      <p:sp>
        <p:nvSpPr>
          <p:cNvPr id="4" name="Freeform 4"/>
          <p:cNvSpPr/>
          <p:nvPr/>
        </p:nvSpPr>
        <p:spPr>
          <a:xfrm rot="901383">
            <a:off x="11334656" y="9364732"/>
            <a:ext cx="4102262" cy="3356396"/>
          </a:xfrm>
          <a:custGeom>
            <a:avLst/>
            <a:gdLst/>
            <a:ahLst/>
            <a:cxnLst/>
            <a:rect l="l" t="t" r="r" b="b"/>
            <a:pathLst>
              <a:path w="4102262" h="3356396">
                <a:moveTo>
                  <a:pt x="0" y="0"/>
                </a:moveTo>
                <a:lnTo>
                  <a:pt x="4102262" y="0"/>
                </a:lnTo>
                <a:lnTo>
                  <a:pt x="4102262" y="3356396"/>
                </a:lnTo>
                <a:lnTo>
                  <a:pt x="0" y="335639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rot="-3689358">
            <a:off x="12619681" y="6648726"/>
            <a:ext cx="8704023" cy="7826367"/>
          </a:xfrm>
          <a:custGeom>
            <a:avLst/>
            <a:gdLst/>
            <a:ahLst/>
            <a:cxnLst/>
            <a:rect l="l" t="t" r="r" b="b"/>
            <a:pathLst>
              <a:path w="8704023" h="7826367">
                <a:moveTo>
                  <a:pt x="0" y="0"/>
                </a:moveTo>
                <a:lnTo>
                  <a:pt x="8704023" y="0"/>
                </a:lnTo>
                <a:lnTo>
                  <a:pt x="8704023" y="7826368"/>
                </a:lnTo>
                <a:lnTo>
                  <a:pt x="0" y="7826368"/>
                </a:lnTo>
                <a:lnTo>
                  <a:pt x="0" y="0"/>
                </a:lnTo>
                <a:close/>
              </a:path>
            </a:pathLst>
          </a:custGeom>
          <a:blipFill>
            <a:blip r:embed="rId4"/>
            <a:stretch>
              <a:fillRect/>
            </a:stretch>
          </a:blipFill>
        </p:spPr>
      </p:sp>
      <p:sp>
        <p:nvSpPr>
          <p:cNvPr id="6" name="Freeform 6"/>
          <p:cNvSpPr/>
          <p:nvPr/>
        </p:nvSpPr>
        <p:spPr>
          <a:xfrm>
            <a:off x="14517160" y="-3086100"/>
            <a:ext cx="7401497" cy="8229600"/>
          </a:xfrm>
          <a:custGeom>
            <a:avLst/>
            <a:gdLst/>
            <a:ahLst/>
            <a:cxnLst/>
            <a:rect l="l" t="t" r="r" b="b"/>
            <a:pathLst>
              <a:path w="7401497" h="8229600">
                <a:moveTo>
                  <a:pt x="0" y="0"/>
                </a:moveTo>
                <a:lnTo>
                  <a:pt x="7401497" y="0"/>
                </a:lnTo>
                <a:lnTo>
                  <a:pt x="7401497" y="8229600"/>
                </a:lnTo>
                <a:lnTo>
                  <a:pt x="0" y="8229600"/>
                </a:lnTo>
                <a:lnTo>
                  <a:pt x="0" y="0"/>
                </a:lnTo>
                <a:close/>
              </a:path>
            </a:pathLst>
          </a:custGeom>
          <a:blipFill>
            <a:blip r:embed="rId5"/>
            <a:stretch>
              <a:fillRect/>
            </a:stretch>
          </a:blipFill>
        </p:spPr>
      </p:sp>
      <p:sp>
        <p:nvSpPr>
          <p:cNvPr id="7" name="Freeform 7"/>
          <p:cNvSpPr/>
          <p:nvPr/>
        </p:nvSpPr>
        <p:spPr>
          <a:xfrm rot="3405389">
            <a:off x="13905467" y="5831318"/>
            <a:ext cx="7645315" cy="8500698"/>
          </a:xfrm>
          <a:custGeom>
            <a:avLst/>
            <a:gdLst/>
            <a:ahLst/>
            <a:cxnLst/>
            <a:rect l="l" t="t" r="r" b="b"/>
            <a:pathLst>
              <a:path w="7645315" h="8500698">
                <a:moveTo>
                  <a:pt x="0" y="0"/>
                </a:moveTo>
                <a:lnTo>
                  <a:pt x="7645316" y="0"/>
                </a:lnTo>
                <a:lnTo>
                  <a:pt x="7645316" y="8500698"/>
                </a:lnTo>
                <a:lnTo>
                  <a:pt x="0" y="8500698"/>
                </a:lnTo>
                <a:lnTo>
                  <a:pt x="0" y="0"/>
                </a:lnTo>
                <a:close/>
              </a:path>
            </a:pathLst>
          </a:custGeom>
          <a:blipFill>
            <a:blip r:embed="rId5"/>
            <a:stretch>
              <a:fillRect/>
            </a:stretch>
          </a:blipFill>
        </p:spPr>
      </p:sp>
      <p:sp>
        <p:nvSpPr>
          <p:cNvPr id="8" name="Freeform 8"/>
          <p:cNvSpPr/>
          <p:nvPr/>
        </p:nvSpPr>
        <p:spPr>
          <a:xfrm rot="3405389">
            <a:off x="3187213" y="-5795695"/>
            <a:ext cx="7645315" cy="8500698"/>
          </a:xfrm>
          <a:custGeom>
            <a:avLst/>
            <a:gdLst/>
            <a:ahLst/>
            <a:cxnLst/>
            <a:rect l="l" t="t" r="r" b="b"/>
            <a:pathLst>
              <a:path w="7645315" h="8500698">
                <a:moveTo>
                  <a:pt x="0" y="0"/>
                </a:moveTo>
                <a:lnTo>
                  <a:pt x="7645315" y="0"/>
                </a:lnTo>
                <a:lnTo>
                  <a:pt x="7645315" y="8500698"/>
                </a:lnTo>
                <a:lnTo>
                  <a:pt x="0" y="8500698"/>
                </a:lnTo>
                <a:lnTo>
                  <a:pt x="0" y="0"/>
                </a:lnTo>
                <a:close/>
              </a:path>
            </a:pathLst>
          </a:custGeom>
          <a:blipFill>
            <a:blip r:embed="rId5"/>
            <a:stretch>
              <a:fillRect/>
            </a:stretch>
          </a:blipFill>
        </p:spPr>
      </p:sp>
      <p:sp>
        <p:nvSpPr>
          <p:cNvPr id="9" name="Freeform 9"/>
          <p:cNvSpPr/>
          <p:nvPr/>
        </p:nvSpPr>
        <p:spPr>
          <a:xfrm>
            <a:off x="519993" y="1925510"/>
            <a:ext cx="14798634" cy="3217990"/>
          </a:xfrm>
          <a:custGeom>
            <a:avLst/>
            <a:gdLst/>
            <a:ahLst/>
            <a:cxnLst/>
            <a:rect l="l" t="t" r="r" b="b"/>
            <a:pathLst>
              <a:path w="14798634" h="3217990">
                <a:moveTo>
                  <a:pt x="0" y="0"/>
                </a:moveTo>
                <a:lnTo>
                  <a:pt x="14798634" y="0"/>
                </a:lnTo>
                <a:lnTo>
                  <a:pt x="14798634" y="3217990"/>
                </a:lnTo>
                <a:lnTo>
                  <a:pt x="0" y="3217990"/>
                </a:lnTo>
                <a:lnTo>
                  <a:pt x="0" y="0"/>
                </a:lnTo>
                <a:close/>
              </a:path>
            </a:pathLst>
          </a:custGeom>
          <a:blipFill>
            <a:blip r:embed="rId6"/>
            <a:stretch>
              <a:fillRect l="-251" t="-2148" r="-251"/>
            </a:stretch>
          </a:blipFill>
        </p:spPr>
      </p:sp>
      <p:sp>
        <p:nvSpPr>
          <p:cNvPr id="10" name="TextBox 10"/>
          <p:cNvSpPr txBox="1"/>
          <p:nvPr/>
        </p:nvSpPr>
        <p:spPr>
          <a:xfrm>
            <a:off x="519993" y="96710"/>
            <a:ext cx="12865794" cy="1828800"/>
          </a:xfrm>
          <a:prstGeom prst="rect">
            <a:avLst/>
          </a:prstGeom>
        </p:spPr>
        <p:txBody>
          <a:bodyPr lIns="0" tIns="0" rIns="0" bIns="0" rtlCol="0" anchor="t">
            <a:spAutoFit/>
          </a:bodyPr>
          <a:lstStyle/>
          <a:p>
            <a:pPr marL="0" lvl="0" indent="0" algn="l">
              <a:lnSpc>
                <a:spcPts val="7200"/>
              </a:lnSpc>
              <a:spcBef>
                <a:spcPct val="0"/>
              </a:spcBef>
            </a:pPr>
            <a:r>
              <a:rPr lang="en-US" sz="6000">
                <a:solidFill>
                  <a:srgbClr val="273384"/>
                </a:solidFill>
                <a:latin typeface="Eczar Bold"/>
              </a:rPr>
              <a:t>Evaluation: performance  of each model</a:t>
            </a:r>
          </a:p>
        </p:txBody>
      </p:sp>
      <p:sp>
        <p:nvSpPr>
          <p:cNvPr id="11" name="TextBox 11"/>
          <p:cNvSpPr txBox="1"/>
          <p:nvPr/>
        </p:nvSpPr>
        <p:spPr>
          <a:xfrm>
            <a:off x="183906" y="5150485"/>
            <a:ext cx="17920187" cy="5136515"/>
          </a:xfrm>
          <a:prstGeom prst="rect">
            <a:avLst/>
          </a:prstGeom>
        </p:spPr>
        <p:txBody>
          <a:bodyPr lIns="0" tIns="0" rIns="0" bIns="0" rtlCol="0" anchor="t">
            <a:spAutoFit/>
          </a:bodyPr>
          <a:lstStyle/>
          <a:p>
            <a:pPr>
              <a:lnSpc>
                <a:spcPts val="4059"/>
              </a:lnSpc>
            </a:pPr>
            <a:r>
              <a:rPr lang="en-US" sz="2899">
                <a:solidFill>
                  <a:srgbClr val="000000"/>
                </a:solidFill>
                <a:latin typeface="Raleway"/>
              </a:rPr>
              <a:t>Based on the provided metrics in the table above, the Gradient Boosting model consistently outperforms the other models on both the training and test sets, achieving the highest accuracy, precision, and ROC AUC score. Therefore, the Gradient Boosting model is deemed the best among the five models considered for this classification task. The advantages of Gradient model are high accuracy, robustness to overfitting, handling Non-linear relationships and can handle various types of data numerical and categorical features. In conclusion, the gradient boosting model, after thorough evaluation and validation, emerged as the most effective predictive model for identifying customer churn in the SyriaTel telecommunications company dataset. Its high accuracy and robustness make it a valuable tool for informing strategic decisions and implementing retention strategies to reduce customer churn and improve business outcomes.</a:t>
            </a:r>
          </a:p>
        </p:txBody>
      </p:sp>
    </p:spTree>
    <p:extLst>
      <p:ext uri="{BB962C8B-B14F-4D97-AF65-F5344CB8AC3E}">
        <p14:creationId xmlns:p14="http://schemas.microsoft.com/office/powerpoint/2010/main" val="41280118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EEFAFF"/>
        </a:solidFill>
        <a:effectLst/>
      </p:bgPr>
    </p:bg>
    <p:spTree>
      <p:nvGrpSpPr>
        <p:cNvPr id="1" name=""/>
        <p:cNvGrpSpPr/>
        <p:nvPr/>
      </p:nvGrpSpPr>
      <p:grpSpPr>
        <a:xfrm>
          <a:off x="0" y="0"/>
          <a:ext cx="0" cy="0"/>
          <a:chOff x="0" y="0"/>
          <a:chExt cx="0" cy="0"/>
        </a:xfrm>
      </p:grpSpPr>
      <p:sp>
        <p:nvSpPr>
          <p:cNvPr id="2" name="Freeform 2"/>
          <p:cNvSpPr/>
          <p:nvPr/>
        </p:nvSpPr>
        <p:spPr>
          <a:xfrm rot="901383">
            <a:off x="12060586" y="-1581488"/>
            <a:ext cx="4102262" cy="3356396"/>
          </a:xfrm>
          <a:custGeom>
            <a:avLst/>
            <a:gdLst/>
            <a:ahLst/>
            <a:cxnLst/>
            <a:rect l="l" t="t" r="r" b="b"/>
            <a:pathLst>
              <a:path w="4102262" h="3356396">
                <a:moveTo>
                  <a:pt x="0" y="0"/>
                </a:moveTo>
                <a:lnTo>
                  <a:pt x="4102262" y="0"/>
                </a:lnTo>
                <a:lnTo>
                  <a:pt x="4102262" y="3356397"/>
                </a:lnTo>
                <a:lnTo>
                  <a:pt x="0" y="33563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2699999">
            <a:off x="12948119" y="-1691642"/>
            <a:ext cx="8704023" cy="7826367"/>
          </a:xfrm>
          <a:custGeom>
            <a:avLst/>
            <a:gdLst/>
            <a:ahLst/>
            <a:cxnLst/>
            <a:rect l="l" t="t" r="r" b="b"/>
            <a:pathLst>
              <a:path w="8704023" h="7826367">
                <a:moveTo>
                  <a:pt x="0" y="0"/>
                </a:moveTo>
                <a:lnTo>
                  <a:pt x="8704023" y="0"/>
                </a:lnTo>
                <a:lnTo>
                  <a:pt x="8704023" y="7826367"/>
                </a:lnTo>
                <a:lnTo>
                  <a:pt x="0" y="7826367"/>
                </a:lnTo>
                <a:lnTo>
                  <a:pt x="0" y="0"/>
                </a:lnTo>
                <a:close/>
              </a:path>
            </a:pathLst>
          </a:custGeom>
          <a:blipFill>
            <a:blip r:embed="rId4"/>
            <a:stretch>
              <a:fillRect/>
            </a:stretch>
          </a:blipFill>
        </p:spPr>
      </p:sp>
      <p:sp>
        <p:nvSpPr>
          <p:cNvPr id="4" name="Freeform 4"/>
          <p:cNvSpPr/>
          <p:nvPr/>
        </p:nvSpPr>
        <p:spPr>
          <a:xfrm rot="901383">
            <a:off x="11334656" y="9364732"/>
            <a:ext cx="4102262" cy="3356396"/>
          </a:xfrm>
          <a:custGeom>
            <a:avLst/>
            <a:gdLst/>
            <a:ahLst/>
            <a:cxnLst/>
            <a:rect l="l" t="t" r="r" b="b"/>
            <a:pathLst>
              <a:path w="4102262" h="3356396">
                <a:moveTo>
                  <a:pt x="0" y="0"/>
                </a:moveTo>
                <a:lnTo>
                  <a:pt x="4102262" y="0"/>
                </a:lnTo>
                <a:lnTo>
                  <a:pt x="4102262" y="3356396"/>
                </a:lnTo>
                <a:lnTo>
                  <a:pt x="0" y="335639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rot="-3689358">
            <a:off x="12619681" y="6648726"/>
            <a:ext cx="8704023" cy="7826367"/>
          </a:xfrm>
          <a:custGeom>
            <a:avLst/>
            <a:gdLst/>
            <a:ahLst/>
            <a:cxnLst/>
            <a:rect l="l" t="t" r="r" b="b"/>
            <a:pathLst>
              <a:path w="8704023" h="7826367">
                <a:moveTo>
                  <a:pt x="0" y="0"/>
                </a:moveTo>
                <a:lnTo>
                  <a:pt x="8704023" y="0"/>
                </a:lnTo>
                <a:lnTo>
                  <a:pt x="8704023" y="7826368"/>
                </a:lnTo>
                <a:lnTo>
                  <a:pt x="0" y="7826368"/>
                </a:lnTo>
                <a:lnTo>
                  <a:pt x="0" y="0"/>
                </a:lnTo>
                <a:close/>
              </a:path>
            </a:pathLst>
          </a:custGeom>
          <a:blipFill>
            <a:blip r:embed="rId4"/>
            <a:stretch>
              <a:fillRect/>
            </a:stretch>
          </a:blipFill>
        </p:spPr>
      </p:sp>
      <p:sp>
        <p:nvSpPr>
          <p:cNvPr id="6" name="Freeform 6"/>
          <p:cNvSpPr/>
          <p:nvPr/>
        </p:nvSpPr>
        <p:spPr>
          <a:xfrm>
            <a:off x="14517160" y="-3086100"/>
            <a:ext cx="7401497" cy="8229600"/>
          </a:xfrm>
          <a:custGeom>
            <a:avLst/>
            <a:gdLst/>
            <a:ahLst/>
            <a:cxnLst/>
            <a:rect l="l" t="t" r="r" b="b"/>
            <a:pathLst>
              <a:path w="7401497" h="8229600">
                <a:moveTo>
                  <a:pt x="0" y="0"/>
                </a:moveTo>
                <a:lnTo>
                  <a:pt x="7401497" y="0"/>
                </a:lnTo>
                <a:lnTo>
                  <a:pt x="7401497" y="8229600"/>
                </a:lnTo>
                <a:lnTo>
                  <a:pt x="0" y="8229600"/>
                </a:lnTo>
                <a:lnTo>
                  <a:pt x="0" y="0"/>
                </a:lnTo>
                <a:close/>
              </a:path>
            </a:pathLst>
          </a:custGeom>
          <a:blipFill>
            <a:blip r:embed="rId5"/>
            <a:stretch>
              <a:fillRect/>
            </a:stretch>
          </a:blipFill>
        </p:spPr>
      </p:sp>
      <p:sp>
        <p:nvSpPr>
          <p:cNvPr id="7" name="Freeform 7"/>
          <p:cNvSpPr/>
          <p:nvPr/>
        </p:nvSpPr>
        <p:spPr>
          <a:xfrm rot="3405389">
            <a:off x="13905467" y="5831318"/>
            <a:ext cx="7645315" cy="8500698"/>
          </a:xfrm>
          <a:custGeom>
            <a:avLst/>
            <a:gdLst/>
            <a:ahLst/>
            <a:cxnLst/>
            <a:rect l="l" t="t" r="r" b="b"/>
            <a:pathLst>
              <a:path w="7645315" h="8500698">
                <a:moveTo>
                  <a:pt x="0" y="0"/>
                </a:moveTo>
                <a:lnTo>
                  <a:pt x="7645316" y="0"/>
                </a:lnTo>
                <a:lnTo>
                  <a:pt x="7645316" y="8500698"/>
                </a:lnTo>
                <a:lnTo>
                  <a:pt x="0" y="8500698"/>
                </a:lnTo>
                <a:lnTo>
                  <a:pt x="0" y="0"/>
                </a:lnTo>
                <a:close/>
              </a:path>
            </a:pathLst>
          </a:custGeom>
          <a:blipFill>
            <a:blip r:embed="rId5"/>
            <a:stretch>
              <a:fillRect/>
            </a:stretch>
          </a:blipFill>
        </p:spPr>
      </p:sp>
      <p:sp>
        <p:nvSpPr>
          <p:cNvPr id="8" name="Freeform 8"/>
          <p:cNvSpPr/>
          <p:nvPr/>
        </p:nvSpPr>
        <p:spPr>
          <a:xfrm rot="3405389">
            <a:off x="3187213" y="-5795695"/>
            <a:ext cx="7645315" cy="8500698"/>
          </a:xfrm>
          <a:custGeom>
            <a:avLst/>
            <a:gdLst/>
            <a:ahLst/>
            <a:cxnLst/>
            <a:rect l="l" t="t" r="r" b="b"/>
            <a:pathLst>
              <a:path w="7645315" h="8500698">
                <a:moveTo>
                  <a:pt x="0" y="0"/>
                </a:moveTo>
                <a:lnTo>
                  <a:pt x="7645315" y="0"/>
                </a:lnTo>
                <a:lnTo>
                  <a:pt x="7645315" y="8500698"/>
                </a:lnTo>
                <a:lnTo>
                  <a:pt x="0" y="8500698"/>
                </a:lnTo>
                <a:lnTo>
                  <a:pt x="0" y="0"/>
                </a:lnTo>
                <a:close/>
              </a:path>
            </a:pathLst>
          </a:custGeom>
          <a:blipFill>
            <a:blip r:embed="rId5"/>
            <a:stretch>
              <a:fillRect/>
            </a:stretch>
          </a:blipFill>
        </p:spPr>
      </p:sp>
      <p:sp>
        <p:nvSpPr>
          <p:cNvPr id="9" name="Freeform 9"/>
          <p:cNvSpPr/>
          <p:nvPr/>
        </p:nvSpPr>
        <p:spPr>
          <a:xfrm>
            <a:off x="519993" y="1925510"/>
            <a:ext cx="14798634" cy="3217990"/>
          </a:xfrm>
          <a:custGeom>
            <a:avLst/>
            <a:gdLst/>
            <a:ahLst/>
            <a:cxnLst/>
            <a:rect l="l" t="t" r="r" b="b"/>
            <a:pathLst>
              <a:path w="14798634" h="3217990">
                <a:moveTo>
                  <a:pt x="0" y="0"/>
                </a:moveTo>
                <a:lnTo>
                  <a:pt x="14798634" y="0"/>
                </a:lnTo>
                <a:lnTo>
                  <a:pt x="14798634" y="3217990"/>
                </a:lnTo>
                <a:lnTo>
                  <a:pt x="0" y="3217990"/>
                </a:lnTo>
                <a:lnTo>
                  <a:pt x="0" y="0"/>
                </a:lnTo>
                <a:close/>
              </a:path>
            </a:pathLst>
          </a:custGeom>
          <a:blipFill>
            <a:blip r:embed="rId6"/>
            <a:stretch>
              <a:fillRect l="-251" t="-2148" r="-251"/>
            </a:stretch>
          </a:blipFill>
        </p:spPr>
      </p:sp>
      <p:sp>
        <p:nvSpPr>
          <p:cNvPr id="10" name="TextBox 10"/>
          <p:cNvSpPr txBox="1"/>
          <p:nvPr/>
        </p:nvSpPr>
        <p:spPr>
          <a:xfrm>
            <a:off x="519993" y="96710"/>
            <a:ext cx="12865794" cy="1828800"/>
          </a:xfrm>
          <a:prstGeom prst="rect">
            <a:avLst/>
          </a:prstGeom>
        </p:spPr>
        <p:txBody>
          <a:bodyPr lIns="0" tIns="0" rIns="0" bIns="0" rtlCol="0" anchor="t">
            <a:spAutoFit/>
          </a:bodyPr>
          <a:lstStyle/>
          <a:p>
            <a:pPr marL="0" lvl="0" indent="0" algn="l">
              <a:lnSpc>
                <a:spcPts val="7200"/>
              </a:lnSpc>
              <a:spcBef>
                <a:spcPct val="0"/>
              </a:spcBef>
            </a:pPr>
            <a:r>
              <a:rPr lang="en-US" sz="6000">
                <a:solidFill>
                  <a:srgbClr val="273384"/>
                </a:solidFill>
                <a:latin typeface="Eczar Bold"/>
              </a:rPr>
              <a:t>Evaluation: performance  of each model</a:t>
            </a:r>
          </a:p>
        </p:txBody>
      </p:sp>
      <p:sp>
        <p:nvSpPr>
          <p:cNvPr id="11" name="TextBox 11"/>
          <p:cNvSpPr txBox="1"/>
          <p:nvPr/>
        </p:nvSpPr>
        <p:spPr>
          <a:xfrm>
            <a:off x="183906" y="5150485"/>
            <a:ext cx="17920187" cy="5136515"/>
          </a:xfrm>
          <a:prstGeom prst="rect">
            <a:avLst/>
          </a:prstGeom>
        </p:spPr>
        <p:txBody>
          <a:bodyPr lIns="0" tIns="0" rIns="0" bIns="0" rtlCol="0" anchor="t">
            <a:spAutoFit/>
          </a:bodyPr>
          <a:lstStyle/>
          <a:p>
            <a:pPr>
              <a:lnSpc>
                <a:spcPts val="4059"/>
              </a:lnSpc>
            </a:pPr>
            <a:r>
              <a:rPr lang="en-US" sz="2899">
                <a:solidFill>
                  <a:srgbClr val="000000"/>
                </a:solidFill>
                <a:latin typeface="Raleway"/>
              </a:rPr>
              <a:t>Based on the provided metrics in the table above, the Gradient Boosting model consistently outperforms the other models on both the training and test sets, achieving the highest accuracy, precision, and ROC AUC score. Therefore, the Gradient Boosting model is deemed the best among the five models considered for this classification task. The advantages of Gradient model are high accuracy, robustness to overfitting, handling Non-linear relationships and can handle various types of data numerical and categorical features. In conclusion, the gradient boosting model, after thorough evaluation and validation, emerged as the most effective predictive model for identifying customer churn in the SyriaTel telecommunications company dataset. Its high accuracy and robustness make it a valuable tool for informing strategic decisions and implementing retention strategies to reduce customer churn and improve business outcomes.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0" y="84264"/>
            <a:ext cx="7337106" cy="2743200"/>
          </a:xfrm>
          <a:prstGeom prst="rect">
            <a:avLst/>
          </a:prstGeom>
        </p:spPr>
        <p:txBody>
          <a:bodyPr lIns="0" tIns="0" rIns="0" bIns="0" rtlCol="0" anchor="t">
            <a:spAutoFit/>
          </a:bodyPr>
          <a:lstStyle/>
          <a:p>
            <a:pPr marL="0" lvl="0" indent="0" algn="l">
              <a:lnSpc>
                <a:spcPts val="7200"/>
              </a:lnSpc>
              <a:spcBef>
                <a:spcPct val="0"/>
              </a:spcBef>
            </a:pPr>
            <a:r>
              <a:rPr lang="en-US" sz="6000">
                <a:solidFill>
                  <a:srgbClr val="273384"/>
                </a:solidFill>
                <a:latin typeface="Eczar Bold"/>
              </a:rPr>
              <a:t>Percentange rate of customer churn per area state</a:t>
            </a:r>
          </a:p>
        </p:txBody>
      </p:sp>
      <p:sp>
        <p:nvSpPr>
          <p:cNvPr id="3" name="TextBox 3"/>
          <p:cNvSpPr txBox="1"/>
          <p:nvPr/>
        </p:nvSpPr>
        <p:spPr>
          <a:xfrm>
            <a:off x="206767" y="2990207"/>
            <a:ext cx="7515153" cy="2277110"/>
          </a:xfrm>
          <a:prstGeom prst="rect">
            <a:avLst/>
          </a:prstGeom>
        </p:spPr>
        <p:txBody>
          <a:bodyPr lIns="0" tIns="0" rIns="0" bIns="0" rtlCol="0" anchor="t">
            <a:spAutoFit/>
          </a:bodyPr>
          <a:lstStyle/>
          <a:p>
            <a:pPr>
              <a:lnSpc>
                <a:spcPts val="3640"/>
              </a:lnSpc>
            </a:pPr>
            <a:r>
              <a:rPr lang="en-US" sz="2600" dirty="0">
                <a:solidFill>
                  <a:srgbClr val="000000"/>
                </a:solidFill>
                <a:latin typeface="Raleway"/>
              </a:rPr>
              <a:t>The </a:t>
            </a:r>
            <a:r>
              <a:rPr lang="en-US" sz="2600" dirty="0" err="1">
                <a:solidFill>
                  <a:srgbClr val="000000"/>
                </a:solidFill>
                <a:latin typeface="Raleway"/>
              </a:rPr>
              <a:t>percentange</a:t>
            </a:r>
            <a:r>
              <a:rPr lang="en-US" sz="2600" dirty="0">
                <a:solidFill>
                  <a:srgbClr val="000000"/>
                </a:solidFill>
                <a:latin typeface="Raleway"/>
              </a:rPr>
              <a:t> of customer churn by area code is approximately between 14.26% - 14.88%. The leading area code in terms of customer churn is 510(14,88%), followed by 408(14.56%) and finally 415(14.26%).</a:t>
            </a:r>
          </a:p>
        </p:txBody>
      </p:sp>
      <p:sp>
        <p:nvSpPr>
          <p:cNvPr id="4" name="Freeform 4"/>
          <p:cNvSpPr/>
          <p:nvPr/>
        </p:nvSpPr>
        <p:spPr>
          <a:xfrm rot="-9560830" flipH="1">
            <a:off x="6938612" y="7720766"/>
            <a:ext cx="8939049" cy="9463300"/>
          </a:xfrm>
          <a:custGeom>
            <a:avLst/>
            <a:gdLst/>
            <a:ahLst/>
            <a:cxnLst/>
            <a:rect l="l" t="t" r="r" b="b"/>
            <a:pathLst>
              <a:path w="8939049" h="9463300">
                <a:moveTo>
                  <a:pt x="8939049" y="0"/>
                </a:moveTo>
                <a:lnTo>
                  <a:pt x="0" y="0"/>
                </a:lnTo>
                <a:lnTo>
                  <a:pt x="0" y="9463300"/>
                </a:lnTo>
                <a:lnTo>
                  <a:pt x="8939049" y="9463300"/>
                </a:lnTo>
                <a:lnTo>
                  <a:pt x="8939049" y="0"/>
                </a:lnTo>
                <a:close/>
              </a:path>
            </a:pathLst>
          </a:custGeom>
          <a:blipFill>
            <a:blip r:embed="rId2"/>
            <a:stretch>
              <a:fillRect l="-17736"/>
            </a:stretch>
          </a:blipFill>
        </p:spPr>
      </p:sp>
      <p:sp>
        <p:nvSpPr>
          <p:cNvPr id="5" name="Freeform 5"/>
          <p:cNvSpPr/>
          <p:nvPr/>
        </p:nvSpPr>
        <p:spPr>
          <a:xfrm rot="-9564093">
            <a:off x="4046691" y="8532590"/>
            <a:ext cx="4288558" cy="3508821"/>
          </a:xfrm>
          <a:custGeom>
            <a:avLst/>
            <a:gdLst/>
            <a:ahLst/>
            <a:cxnLst/>
            <a:rect l="l" t="t" r="r" b="b"/>
            <a:pathLst>
              <a:path w="4288558" h="3508821">
                <a:moveTo>
                  <a:pt x="0" y="0"/>
                </a:moveTo>
                <a:lnTo>
                  <a:pt x="4288558" y="0"/>
                </a:lnTo>
                <a:lnTo>
                  <a:pt x="4288558" y="3508820"/>
                </a:lnTo>
                <a:lnTo>
                  <a:pt x="0" y="350882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Freeform 6"/>
          <p:cNvSpPr/>
          <p:nvPr/>
        </p:nvSpPr>
        <p:spPr>
          <a:xfrm rot="-10800000">
            <a:off x="-2475227" y="6947481"/>
            <a:ext cx="8939049" cy="9463300"/>
          </a:xfrm>
          <a:custGeom>
            <a:avLst/>
            <a:gdLst/>
            <a:ahLst/>
            <a:cxnLst/>
            <a:rect l="l" t="t" r="r" b="b"/>
            <a:pathLst>
              <a:path w="8939049" h="9463300">
                <a:moveTo>
                  <a:pt x="0" y="0"/>
                </a:moveTo>
                <a:lnTo>
                  <a:pt x="8939049" y="0"/>
                </a:lnTo>
                <a:lnTo>
                  <a:pt x="8939049" y="9463300"/>
                </a:lnTo>
                <a:lnTo>
                  <a:pt x="0" y="9463300"/>
                </a:lnTo>
                <a:lnTo>
                  <a:pt x="0" y="0"/>
                </a:lnTo>
                <a:close/>
              </a:path>
            </a:pathLst>
          </a:custGeom>
          <a:blipFill>
            <a:blip r:embed="rId2"/>
            <a:stretch>
              <a:fillRect l="-17736"/>
            </a:stretch>
          </a:blipFill>
        </p:spPr>
      </p:sp>
      <p:sp>
        <p:nvSpPr>
          <p:cNvPr id="7" name="Freeform 7"/>
          <p:cNvSpPr/>
          <p:nvPr/>
        </p:nvSpPr>
        <p:spPr>
          <a:xfrm>
            <a:off x="-3771997" y="2827464"/>
            <a:ext cx="6513205" cy="7241923"/>
          </a:xfrm>
          <a:custGeom>
            <a:avLst/>
            <a:gdLst/>
            <a:ahLst/>
            <a:cxnLst/>
            <a:rect l="l" t="t" r="r" b="b"/>
            <a:pathLst>
              <a:path w="6513205" h="7241923">
                <a:moveTo>
                  <a:pt x="0" y="0"/>
                </a:moveTo>
                <a:lnTo>
                  <a:pt x="6513204" y="0"/>
                </a:lnTo>
                <a:lnTo>
                  <a:pt x="6513204" y="7241923"/>
                </a:lnTo>
                <a:lnTo>
                  <a:pt x="0" y="7241923"/>
                </a:lnTo>
                <a:lnTo>
                  <a:pt x="0" y="0"/>
                </a:lnTo>
                <a:close/>
              </a:path>
            </a:pathLst>
          </a:custGeom>
          <a:blipFill>
            <a:blip r:embed="rId5"/>
            <a:stretch>
              <a:fillRect/>
            </a:stretch>
          </a:blipFill>
        </p:spPr>
      </p:sp>
      <p:sp>
        <p:nvSpPr>
          <p:cNvPr id="8" name="Freeform 8"/>
          <p:cNvSpPr/>
          <p:nvPr/>
        </p:nvSpPr>
        <p:spPr>
          <a:xfrm>
            <a:off x="5164297" y="-3149259"/>
            <a:ext cx="5573082" cy="6196616"/>
          </a:xfrm>
          <a:custGeom>
            <a:avLst/>
            <a:gdLst/>
            <a:ahLst/>
            <a:cxnLst/>
            <a:rect l="l" t="t" r="r" b="b"/>
            <a:pathLst>
              <a:path w="5573082" h="6196616">
                <a:moveTo>
                  <a:pt x="0" y="0"/>
                </a:moveTo>
                <a:lnTo>
                  <a:pt x="5573081" y="0"/>
                </a:lnTo>
                <a:lnTo>
                  <a:pt x="5573081" y="6196616"/>
                </a:lnTo>
                <a:lnTo>
                  <a:pt x="0" y="6196616"/>
                </a:lnTo>
                <a:lnTo>
                  <a:pt x="0" y="0"/>
                </a:lnTo>
                <a:close/>
              </a:path>
            </a:pathLst>
          </a:custGeom>
          <a:blipFill>
            <a:blip r:embed="rId5"/>
            <a:stretch>
              <a:fillRect/>
            </a:stretch>
          </a:blipFill>
        </p:spPr>
      </p:sp>
      <p:sp>
        <p:nvSpPr>
          <p:cNvPr id="9" name="Freeform 9"/>
          <p:cNvSpPr/>
          <p:nvPr/>
        </p:nvSpPr>
        <p:spPr>
          <a:xfrm>
            <a:off x="14581104" y="7531620"/>
            <a:ext cx="5573082" cy="6196616"/>
          </a:xfrm>
          <a:custGeom>
            <a:avLst/>
            <a:gdLst/>
            <a:ahLst/>
            <a:cxnLst/>
            <a:rect l="l" t="t" r="r" b="b"/>
            <a:pathLst>
              <a:path w="5573082" h="6196616">
                <a:moveTo>
                  <a:pt x="0" y="0"/>
                </a:moveTo>
                <a:lnTo>
                  <a:pt x="5573082" y="0"/>
                </a:lnTo>
                <a:lnTo>
                  <a:pt x="5573082" y="6196616"/>
                </a:lnTo>
                <a:lnTo>
                  <a:pt x="0" y="6196616"/>
                </a:lnTo>
                <a:lnTo>
                  <a:pt x="0" y="0"/>
                </a:lnTo>
                <a:close/>
              </a:path>
            </a:pathLst>
          </a:custGeom>
          <a:blipFill>
            <a:blip r:embed="rId5"/>
            <a:stretch>
              <a:fillRect/>
            </a:stretch>
          </a:blipFill>
        </p:spPr>
      </p:sp>
      <p:sp>
        <p:nvSpPr>
          <p:cNvPr id="10" name="Freeform 10"/>
          <p:cNvSpPr/>
          <p:nvPr/>
        </p:nvSpPr>
        <p:spPr>
          <a:xfrm>
            <a:off x="8183887" y="1038632"/>
            <a:ext cx="9075413" cy="6492988"/>
          </a:xfrm>
          <a:custGeom>
            <a:avLst/>
            <a:gdLst/>
            <a:ahLst/>
            <a:cxnLst/>
            <a:rect l="l" t="t" r="r" b="b"/>
            <a:pathLst>
              <a:path w="9075413" h="6492988">
                <a:moveTo>
                  <a:pt x="0" y="0"/>
                </a:moveTo>
                <a:lnTo>
                  <a:pt x="9075413" y="0"/>
                </a:lnTo>
                <a:lnTo>
                  <a:pt x="9075413" y="6492988"/>
                </a:lnTo>
                <a:lnTo>
                  <a:pt x="0" y="6492988"/>
                </a:lnTo>
                <a:lnTo>
                  <a:pt x="0" y="0"/>
                </a:lnTo>
                <a:close/>
              </a:path>
            </a:pathLst>
          </a:custGeom>
          <a:blipFill>
            <a:blip r:embed="rId6"/>
            <a:stretch>
              <a:fillRect l="-4942" r="-4942"/>
            </a:stretch>
          </a:blipFill>
        </p:spPr>
      </p:sp>
    </p:spTree>
    <p:extLst>
      <p:ext uri="{BB962C8B-B14F-4D97-AF65-F5344CB8AC3E}">
        <p14:creationId xmlns:p14="http://schemas.microsoft.com/office/powerpoint/2010/main" val="185093414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48</TotalTime>
  <Words>1345</Words>
  <Application>Microsoft Office PowerPoint</Application>
  <PresentationFormat>Custom</PresentationFormat>
  <Paragraphs>75</Paragraphs>
  <Slides>13</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vt:i4>
      </vt:variant>
    </vt:vector>
  </HeadingPairs>
  <TitlesOfParts>
    <vt:vector size="20" baseType="lpstr">
      <vt:lpstr>Arial</vt:lpstr>
      <vt:lpstr>Raleway Bold</vt:lpstr>
      <vt:lpstr>Calibri</vt:lpstr>
      <vt:lpstr>Eczar Bold</vt:lpstr>
      <vt:lpstr>Raleway</vt:lpstr>
      <vt:lpstr>Public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Prediction of customer churn: SyriaTel Telecommunications</dc:title>
  <dc:creator>PC</dc:creator>
  <cp:lastModifiedBy>PC</cp:lastModifiedBy>
  <cp:revision>14</cp:revision>
  <dcterms:created xsi:type="dcterms:W3CDTF">2006-08-16T00:00:00Z</dcterms:created>
  <dcterms:modified xsi:type="dcterms:W3CDTF">2024-03-09T13:54:36Z</dcterms:modified>
  <dc:identifier>DAF-5ktgFW8</dc:identifier>
</cp:coreProperties>
</file>